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41" r:id="rId1"/>
  </p:sldMasterIdLst>
  <p:notesMasterIdLst>
    <p:notesMasterId r:id="rId31"/>
  </p:notesMasterIdLst>
  <p:sldIdLst>
    <p:sldId id="314" r:id="rId2"/>
    <p:sldId id="374" r:id="rId3"/>
    <p:sldId id="321" r:id="rId4"/>
    <p:sldId id="364" r:id="rId5"/>
    <p:sldId id="365" r:id="rId6"/>
    <p:sldId id="330" r:id="rId7"/>
    <p:sldId id="322" r:id="rId8"/>
    <p:sldId id="323" r:id="rId9"/>
    <p:sldId id="356" r:id="rId10"/>
    <p:sldId id="333" r:id="rId11"/>
    <p:sldId id="336" r:id="rId12"/>
    <p:sldId id="341" r:id="rId13"/>
    <p:sldId id="315" r:id="rId14"/>
    <p:sldId id="334" r:id="rId15"/>
    <p:sldId id="337" r:id="rId16"/>
    <p:sldId id="378" r:id="rId17"/>
    <p:sldId id="368" r:id="rId18"/>
    <p:sldId id="369" r:id="rId19"/>
    <p:sldId id="372" r:id="rId20"/>
    <p:sldId id="359" r:id="rId21"/>
    <p:sldId id="358" r:id="rId22"/>
    <p:sldId id="318" r:id="rId23"/>
    <p:sldId id="313" r:id="rId24"/>
    <p:sldId id="371" r:id="rId25"/>
    <p:sldId id="345" r:id="rId26"/>
    <p:sldId id="377" r:id="rId27"/>
    <p:sldId id="373" r:id="rId28"/>
    <p:sldId id="375" r:id="rId29"/>
    <p:sldId id="379" r:id="rId30"/>
  </p:sldIdLst>
  <p:sldSz cx="9144000" cy="6858000" type="screen4x3"/>
  <p:notesSz cx="6797675" cy="9926638"/>
  <p:defaultTextStyle>
    <a:defPPr>
      <a:defRPr lang="en-AU"/>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3C3D"/>
    <a:srgbClr val="531618"/>
    <a:srgbClr val="FF0000"/>
    <a:srgbClr val="D1FFD1"/>
    <a:srgbClr val="FFD7CD"/>
    <a:srgbClr val="A7E8FF"/>
    <a:srgbClr val="74A18E"/>
    <a:srgbClr val="5998C8"/>
    <a:srgbClr val="999999"/>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6335" autoAdjust="0"/>
  </p:normalViewPr>
  <p:slideViewPr>
    <p:cSldViewPr snapToGrid="0">
      <p:cViewPr>
        <p:scale>
          <a:sx n="81" d="100"/>
          <a:sy n="81" d="100"/>
        </p:scale>
        <p:origin x="2520" y="4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76"/>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1"/>
            <a:ext cx="2945862" cy="497333"/>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defTabSz="914378">
              <a:defRPr sz="1200">
                <a:latin typeface="Arial" charset="0"/>
                <a:ea typeface="ＭＳ Ｐゴシック" charset="-128"/>
                <a:cs typeface="+mn-cs"/>
              </a:defRPr>
            </a:lvl1pPr>
          </a:lstStyle>
          <a:p>
            <a:pPr>
              <a:defRPr/>
            </a:pPr>
            <a:endParaRPr lang="en-US"/>
          </a:p>
        </p:txBody>
      </p:sp>
      <p:sp>
        <p:nvSpPr>
          <p:cNvPr id="7171" name="Rectangle 3"/>
          <p:cNvSpPr>
            <a:spLocks noGrp="1" noChangeArrowheads="1"/>
          </p:cNvSpPr>
          <p:nvPr>
            <p:ph type="dt" idx="1"/>
          </p:nvPr>
        </p:nvSpPr>
        <p:spPr bwMode="auto">
          <a:xfrm>
            <a:off x="3850294" y="1"/>
            <a:ext cx="2945862" cy="497333"/>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algn="r" defTabSz="914378">
              <a:defRPr sz="1200">
                <a:latin typeface="Arial" charset="0"/>
                <a:ea typeface="ＭＳ Ｐゴシック" charset="-128"/>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79464" y="4714653"/>
            <a:ext cx="5438748" cy="4466756"/>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7174" name="Rectangle 6"/>
          <p:cNvSpPr>
            <a:spLocks noGrp="1" noChangeArrowheads="1"/>
          </p:cNvSpPr>
          <p:nvPr>
            <p:ph type="ftr" sz="quarter" idx="4"/>
          </p:nvPr>
        </p:nvSpPr>
        <p:spPr bwMode="auto">
          <a:xfrm>
            <a:off x="0" y="9427766"/>
            <a:ext cx="2945862" cy="497332"/>
          </a:xfrm>
          <a:prstGeom prst="rect">
            <a:avLst/>
          </a:prstGeom>
          <a:noFill/>
          <a:ln w="9525">
            <a:noFill/>
            <a:miter lim="800000"/>
            <a:headEnd/>
            <a:tailEnd/>
          </a:ln>
        </p:spPr>
        <p:txBody>
          <a:bodyPr vert="horz" wrap="square" lIns="91432" tIns="45716" rIns="91432" bIns="45716" numCol="1" anchor="b" anchorCtr="0" compatLnSpc="1">
            <a:prstTxWarp prst="textNoShape">
              <a:avLst/>
            </a:prstTxWarp>
          </a:bodyPr>
          <a:lstStyle>
            <a:lvl1pPr defTabSz="914378">
              <a:defRPr sz="1200">
                <a:latin typeface="Arial" charset="0"/>
                <a:ea typeface="ＭＳ Ｐゴシック" charset="-128"/>
                <a:cs typeface="+mn-cs"/>
              </a:defRPr>
            </a:lvl1pPr>
          </a:lstStyle>
          <a:p>
            <a:pPr>
              <a:defRPr/>
            </a:pPr>
            <a:endParaRPr lang="en-US"/>
          </a:p>
        </p:txBody>
      </p:sp>
      <p:sp>
        <p:nvSpPr>
          <p:cNvPr id="7175" name="Rectangle 7"/>
          <p:cNvSpPr>
            <a:spLocks noGrp="1" noChangeArrowheads="1"/>
          </p:cNvSpPr>
          <p:nvPr>
            <p:ph type="sldNum" sz="quarter" idx="5"/>
          </p:nvPr>
        </p:nvSpPr>
        <p:spPr bwMode="auto">
          <a:xfrm>
            <a:off x="3850294" y="9427766"/>
            <a:ext cx="2945862" cy="497332"/>
          </a:xfrm>
          <a:prstGeom prst="rect">
            <a:avLst/>
          </a:prstGeom>
          <a:noFill/>
          <a:ln w="9525">
            <a:noFill/>
            <a:miter lim="800000"/>
            <a:headEnd/>
            <a:tailEnd/>
          </a:ln>
        </p:spPr>
        <p:txBody>
          <a:bodyPr vert="horz" wrap="square" lIns="91432" tIns="45716" rIns="91432" bIns="45716" numCol="1" anchor="b" anchorCtr="0" compatLnSpc="1">
            <a:prstTxWarp prst="textNoShape">
              <a:avLst/>
            </a:prstTxWarp>
          </a:bodyPr>
          <a:lstStyle>
            <a:lvl1pPr algn="r" defTabSz="914378">
              <a:defRPr sz="1200"/>
            </a:lvl1pPr>
          </a:lstStyle>
          <a:p>
            <a:fld id="{E67F63E9-940E-4FD0-8ECB-05D717DA4AA4}" type="slidenum">
              <a:rPr lang="en-AU"/>
              <a:pPr/>
              <a:t>‹#›</a:t>
            </a:fld>
            <a:endParaRPr lang="en-AU"/>
          </a:p>
        </p:txBody>
      </p:sp>
    </p:spTree>
    <p:extLst>
      <p:ext uri="{BB962C8B-B14F-4D97-AF65-F5344CB8AC3E}">
        <p14:creationId xmlns:p14="http://schemas.microsoft.com/office/powerpoint/2010/main" val="36752063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a:t>
            </a:r>
            <a:r>
              <a:rPr lang="en-US" baseline="0" dirty="0" smtClean="0"/>
              <a:t> to our last sessions for today. Thanks everyone for staying on for this talk. My name is Armin Haller, I am a lecturer at the Research School of Management at the ANU, but I was announced for the program as the Chair of the Australian Government Linked Data working group which I will be talking about today. Specifically, I will try to establish why it is extremely useful for government agencies to publish their data in a Linked data fashion.</a:t>
            </a:r>
            <a:endParaRPr lang="en-US" dirty="0"/>
          </a:p>
        </p:txBody>
      </p:sp>
      <p:sp>
        <p:nvSpPr>
          <p:cNvPr id="4" name="Slide Number Placeholder 3"/>
          <p:cNvSpPr>
            <a:spLocks noGrp="1"/>
          </p:cNvSpPr>
          <p:nvPr>
            <p:ph type="sldNum" sz="quarter" idx="10"/>
          </p:nvPr>
        </p:nvSpPr>
        <p:spPr/>
        <p:txBody>
          <a:bodyPr/>
          <a:lstStyle/>
          <a:p>
            <a:fld id="{E67F63E9-940E-4FD0-8ECB-05D717DA4AA4}" type="slidenum">
              <a:rPr lang="en-AU" smtClean="0"/>
              <a:pPr/>
              <a:t>1</a:t>
            </a:fld>
            <a:endParaRPr lang="en-AU"/>
          </a:p>
        </p:txBody>
      </p:sp>
    </p:spTree>
    <p:extLst>
      <p:ext uri="{BB962C8B-B14F-4D97-AF65-F5344CB8AC3E}">
        <p14:creationId xmlns:p14="http://schemas.microsoft.com/office/powerpoint/2010/main" val="2127425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So what is Linked Data.</a:t>
            </a:r>
            <a:r>
              <a:rPr lang="en-AU" baseline="0" dirty="0" smtClean="0"/>
              <a:t> It is essentially a set of four best practises that were first introduced by Sir Tim Berners Lee, the same guy who invented the World Wide Web.</a:t>
            </a:r>
          </a:p>
          <a:p>
            <a:r>
              <a:rPr lang="en-AU" baseline="0" dirty="0" smtClean="0"/>
              <a:t>And they are:</a:t>
            </a:r>
          </a:p>
          <a:p>
            <a:endParaRPr lang="en-AU" baseline="0" dirty="0" smtClean="0"/>
          </a:p>
          <a:p>
            <a:r>
              <a:rPr lang="en-AU" baseline="0" dirty="0" smtClean="0"/>
              <a:t>Use URIs to name things such as the </a:t>
            </a:r>
            <a:r>
              <a:rPr lang="en-AU" baseline="0" dirty="0" err="1" smtClean="0"/>
              <a:t>Canberrra</a:t>
            </a:r>
            <a:r>
              <a:rPr lang="en-AU" baseline="0" dirty="0" smtClean="0"/>
              <a:t> Grammar School</a:t>
            </a:r>
          </a:p>
          <a:p>
            <a:r>
              <a:rPr lang="en-AU" baseline="0" dirty="0" smtClean="0"/>
              <a:t>Put these URIs on the Web, making them URLs</a:t>
            </a:r>
          </a:p>
          <a:p>
            <a:r>
              <a:rPr lang="en-AU" baseline="0" dirty="0" smtClean="0"/>
              <a:t>Provide useful information at that URL</a:t>
            </a:r>
          </a:p>
          <a:p>
            <a:r>
              <a:rPr lang="en-AU" baseline="0" dirty="0" smtClean="0"/>
              <a:t>And include links to other things.</a:t>
            </a:r>
          </a:p>
          <a:p>
            <a:endParaRPr lang="en-AU" baseline="0" dirty="0" smtClean="0"/>
          </a:p>
          <a:p>
            <a:r>
              <a:rPr lang="en-AU" baseline="0" dirty="0" smtClean="0"/>
              <a:t>In the next couple of minutes I want to go through these four points in a bit more detail.</a:t>
            </a:r>
          </a:p>
          <a:p>
            <a:endParaRPr lang="en-AU" dirty="0"/>
          </a:p>
        </p:txBody>
      </p:sp>
      <p:sp>
        <p:nvSpPr>
          <p:cNvPr id="4" name="Slide Number Placeholder 3"/>
          <p:cNvSpPr>
            <a:spLocks noGrp="1"/>
          </p:cNvSpPr>
          <p:nvPr>
            <p:ph type="sldNum" sz="quarter" idx="10"/>
          </p:nvPr>
        </p:nvSpPr>
        <p:spPr/>
        <p:txBody>
          <a:bodyPr/>
          <a:lstStyle/>
          <a:p>
            <a:fld id="{451174AD-E9E1-4261-AB77-D55BB0A8849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Starting</a:t>
            </a:r>
            <a:r>
              <a:rPr lang="en-AU" baseline="0" dirty="0" smtClean="0"/>
              <a:t> with the first principle, we need to ascertain first what a URI is. A URI, Uniform Resource Identifier, is a compact sequence of characters that can be used to identify and abstract or physical resource. This means, you can use URIs for all kind of things, but the really important characteristic of a URI is, that it is globally unique.</a:t>
            </a:r>
          </a:p>
          <a:p>
            <a:endParaRPr lang="en-AU" baseline="0" dirty="0" smtClean="0"/>
          </a:p>
          <a:p>
            <a:r>
              <a:rPr lang="en-AU" baseline="0" dirty="0" smtClean="0"/>
              <a:t>In the Linked Data sense a URI should also be a URL, but more to that in a second. So how does a URI look like, the one on this slide, </a:t>
            </a:r>
            <a:r>
              <a:rPr lang="en-AU" baseline="0" dirty="0" err="1" smtClean="0"/>
              <a:t>lab.environment.data.gov.au</a:t>
            </a:r>
            <a:r>
              <a:rPr lang="en-AU" baseline="0" dirty="0" smtClean="0"/>
              <a:t>/ and so on identifies a measurement station in Adelaide that is operated by the Bureau of Meteorology. If you type this URI in your browser, you get to a page that describes that thing.</a:t>
            </a:r>
            <a:endParaRPr lang="en-AU" dirty="0"/>
          </a:p>
        </p:txBody>
      </p:sp>
      <p:sp>
        <p:nvSpPr>
          <p:cNvPr id="4" name="Slide Number Placeholder 3"/>
          <p:cNvSpPr>
            <a:spLocks noGrp="1"/>
          </p:cNvSpPr>
          <p:nvPr>
            <p:ph type="sldNum" sz="quarter" idx="10"/>
          </p:nvPr>
        </p:nvSpPr>
        <p:spPr/>
        <p:txBody>
          <a:bodyPr/>
          <a:lstStyle/>
          <a:p>
            <a:fld id="{1D31DA84-487C-7949-BFF3-2B3A45F6463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So why</a:t>
            </a:r>
            <a:r>
              <a:rPr lang="en-AU" baseline="0" dirty="0" smtClean="0"/>
              <a:t> is it a good idea to name things with a URI. It is powerful, because it does not require any up-front agreement with anyone, because you are the owner of that URI. You can make statements about that Thing and if people agree with you, they will reuse your identifier, i.e. your URI.</a:t>
            </a:r>
            <a:endParaRPr lang="en-AU" dirty="0"/>
          </a:p>
        </p:txBody>
      </p:sp>
      <p:sp>
        <p:nvSpPr>
          <p:cNvPr id="4" name="Slide Number Placeholder 3"/>
          <p:cNvSpPr>
            <a:spLocks noGrp="1"/>
          </p:cNvSpPr>
          <p:nvPr>
            <p:ph type="sldNum" sz="quarter" idx="10"/>
          </p:nvPr>
        </p:nvSpPr>
        <p:spPr/>
        <p:txBody>
          <a:bodyPr/>
          <a:lstStyle/>
          <a:p>
            <a:fld id="{451174AD-E9E1-4261-AB77-D55BB0A8849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why should government</a:t>
            </a:r>
            <a:r>
              <a:rPr lang="en-US" baseline="0" dirty="0" smtClean="0"/>
              <a:t> agencies use URIs to name things. Because government agencies are responsible to identify a lot of different things, such as places, companies, products, roads, hospitals, natural resources, etc.</a:t>
            </a:r>
          </a:p>
          <a:p>
            <a:r>
              <a:rPr lang="en-US" baseline="0" dirty="0" smtClean="0"/>
              <a:t>For example, the ACT government has already given an identifier to the Canberra Grammar School. The identifier is 2060, which is weird, because it does not coincide with the postcode of Red Hill is ambiguous of course, as many things have an identifier 2060. However, if the dataset would give the Canberra Grammar School an identifier of </a:t>
            </a:r>
            <a:r>
              <a:rPr lang="en-US" baseline="0" dirty="0" err="1" smtClean="0"/>
              <a:t>education.data.act.gov.au</a:t>
            </a:r>
            <a:r>
              <a:rPr lang="en-US" baseline="0" dirty="0" smtClean="0"/>
              <a:t>/id/school/2060, it would be unique and others could use that identifier to refer to Canberra Grammar school.</a:t>
            </a:r>
            <a:endParaRPr lang="en-US" dirty="0"/>
          </a:p>
        </p:txBody>
      </p:sp>
      <p:sp>
        <p:nvSpPr>
          <p:cNvPr id="4" name="Slide Number Placeholder 3"/>
          <p:cNvSpPr>
            <a:spLocks noGrp="1"/>
          </p:cNvSpPr>
          <p:nvPr>
            <p:ph type="sldNum" sz="quarter" idx="10"/>
          </p:nvPr>
        </p:nvSpPr>
        <p:spPr/>
        <p:txBody>
          <a:bodyPr/>
          <a:lstStyle/>
          <a:p>
            <a:fld id="{E67F63E9-940E-4FD0-8ECB-05D717DA4AA4}" type="slidenum">
              <a:rPr lang="en-AU" smtClean="0"/>
              <a:pPr/>
              <a:t>13</a:t>
            </a:fld>
            <a:endParaRPr lang="en-AU"/>
          </a:p>
        </p:txBody>
      </p:sp>
    </p:spTree>
    <p:extLst>
      <p:ext uri="{BB962C8B-B14F-4D97-AF65-F5344CB8AC3E}">
        <p14:creationId xmlns:p14="http://schemas.microsoft.com/office/powerpoint/2010/main" val="4167893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Once</a:t>
            </a:r>
            <a:r>
              <a:rPr lang="en-AU" baseline="0" dirty="0" smtClean="0"/>
              <a:t> you have assigned a URI to a thing, you should put some information up on your webpage that describes the thing on the Web. So in the Canberra Grammar example, if you type in the URI in your browser, you should get some information about Canberra Grammar School. Obviously, this URI does not work, because I made up this URI.</a:t>
            </a:r>
            <a:endParaRPr lang="en-AU" dirty="0"/>
          </a:p>
        </p:txBody>
      </p:sp>
      <p:sp>
        <p:nvSpPr>
          <p:cNvPr id="4" name="Slide Number Placeholder 3"/>
          <p:cNvSpPr>
            <a:spLocks noGrp="1"/>
          </p:cNvSpPr>
          <p:nvPr>
            <p:ph type="sldNum" sz="quarter" idx="10"/>
          </p:nvPr>
        </p:nvSpPr>
        <p:spPr/>
        <p:txBody>
          <a:bodyPr/>
          <a:lstStyle/>
          <a:p>
            <a:fld id="{451174AD-E9E1-4261-AB77-D55BB0A8849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So what</a:t>
            </a:r>
            <a:r>
              <a:rPr lang="en-AU" baseline="0" dirty="0" smtClean="0"/>
              <a:t> information should you provide. If you follow the Linked Data principles, you should use a knowledge representation language such as RDF or OWL to do that. I am not going into details what these language allow you to do, but the essential characteristic is that you make statements in the form of subject predicate object expressions in these languages. So if you want to say something about Canberra, you could make statements such as that this URI that represent Canberra is the capital of Australia, represented by this URI on the right side.</a:t>
            </a:r>
            <a:endParaRPr lang="en-AU" baseline="0" dirty="0"/>
          </a:p>
          <a:p>
            <a:r>
              <a:rPr lang="en-AU" baseline="0" dirty="0" smtClean="0"/>
              <a:t>And then you can make a statement that Canberra Grammar School is located in Canberra.</a:t>
            </a:r>
          </a:p>
        </p:txBody>
      </p:sp>
      <p:sp>
        <p:nvSpPr>
          <p:cNvPr id="4" name="Slide Number Placeholder 3"/>
          <p:cNvSpPr>
            <a:spLocks noGrp="1"/>
          </p:cNvSpPr>
          <p:nvPr>
            <p:ph type="sldNum" sz="quarter" idx="10"/>
          </p:nvPr>
        </p:nvSpPr>
        <p:spPr/>
        <p:txBody>
          <a:bodyPr/>
          <a:lstStyle/>
          <a:p>
            <a:fld id="{451174AD-E9E1-4261-AB77-D55BB0A8849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make such</a:t>
            </a:r>
            <a:r>
              <a:rPr lang="en-US" baseline="0" dirty="0" smtClean="0"/>
              <a:t> statements you should use ontologies, or simply you could call them vocabularies that define shared objects and shared predicates. Shared means if you use the ontology, you share the meaning of the object and the meaning of the predicate with the author of that ontology. If you look at </a:t>
            </a:r>
            <a:r>
              <a:rPr lang="en-US" baseline="0" dirty="0" err="1" smtClean="0"/>
              <a:t>schema.org</a:t>
            </a:r>
            <a:r>
              <a:rPr lang="en-US" baseline="0" dirty="0" smtClean="0"/>
              <a:t>, a vocabulary published by Google, it defines a School concept with a URI </a:t>
            </a:r>
            <a:r>
              <a:rPr lang="en-US" baseline="0" dirty="0" err="1" smtClean="0"/>
              <a:t>schema.org</a:t>
            </a:r>
            <a:r>
              <a:rPr lang="en-US" baseline="0" dirty="0" smtClean="0"/>
              <a:t>/School that gives you a perspective on the concept school via attributes such as address, </a:t>
            </a:r>
            <a:r>
              <a:rPr lang="en-US" baseline="0" dirty="0" err="1" smtClean="0"/>
              <a:t>areaServed</a:t>
            </a:r>
            <a:r>
              <a:rPr lang="en-US" baseline="0" dirty="0" smtClean="0"/>
              <a:t>, </a:t>
            </a:r>
            <a:r>
              <a:rPr lang="en-US" baseline="0" dirty="0" err="1" smtClean="0"/>
              <a:t>LegalName</a:t>
            </a:r>
            <a:r>
              <a:rPr lang="en-US" baseline="0" dirty="0" smtClean="0"/>
              <a:t>, location etc. All these attributes you probably agree are useful to describe a school, so you may reuse this concept from the School vocabulary from Google to describe your School.</a:t>
            </a:r>
            <a:endParaRPr lang="en-US" dirty="0"/>
          </a:p>
        </p:txBody>
      </p:sp>
      <p:sp>
        <p:nvSpPr>
          <p:cNvPr id="4" name="Slide Number Placeholder 3"/>
          <p:cNvSpPr>
            <a:spLocks noGrp="1"/>
          </p:cNvSpPr>
          <p:nvPr>
            <p:ph type="sldNum" sz="quarter" idx="10"/>
          </p:nvPr>
        </p:nvSpPr>
        <p:spPr/>
        <p:txBody>
          <a:bodyPr/>
          <a:lstStyle/>
          <a:p>
            <a:fld id="{E67F63E9-940E-4FD0-8ECB-05D717DA4AA4}" type="slidenum">
              <a:rPr lang="en-AU" smtClean="0"/>
              <a:pPr/>
              <a:t>16</a:t>
            </a:fld>
            <a:endParaRPr lang="en-AU"/>
          </a:p>
        </p:txBody>
      </p:sp>
    </p:spTree>
    <p:extLst>
      <p:ext uri="{BB962C8B-B14F-4D97-AF65-F5344CB8AC3E}">
        <p14:creationId xmlns:p14="http://schemas.microsoft.com/office/powerpoint/2010/main" val="4143683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would</a:t>
            </a:r>
            <a:r>
              <a:rPr lang="en-US" baseline="0" dirty="0" smtClean="0"/>
              <a:t> you do that. If you look at the Excel file of the Location of the ACT schools dataset you see the labels that the author of this dataset has given to some of the attributes. For </a:t>
            </a:r>
            <a:r>
              <a:rPr lang="en-US" baseline="0" dirty="0" err="1" smtClean="0"/>
              <a:t>l_pcode</a:t>
            </a:r>
            <a:r>
              <a:rPr lang="en-US" baseline="0" dirty="0" smtClean="0"/>
              <a:t> for postcode of the address of the school or long and </a:t>
            </a:r>
            <a:r>
              <a:rPr lang="en-US" baseline="0" dirty="0" err="1" smtClean="0"/>
              <a:t>lat</a:t>
            </a:r>
            <a:r>
              <a:rPr lang="en-US" baseline="0" dirty="0" smtClean="0"/>
              <a:t> to describe the longitude and latitude of where the school is located.</a:t>
            </a:r>
            <a:endParaRPr lang="en-US" dirty="0"/>
          </a:p>
        </p:txBody>
      </p:sp>
      <p:sp>
        <p:nvSpPr>
          <p:cNvPr id="4" name="Slide Number Placeholder 3"/>
          <p:cNvSpPr>
            <a:spLocks noGrp="1"/>
          </p:cNvSpPr>
          <p:nvPr>
            <p:ph type="sldNum" sz="quarter" idx="10"/>
          </p:nvPr>
        </p:nvSpPr>
        <p:spPr/>
        <p:txBody>
          <a:bodyPr/>
          <a:lstStyle/>
          <a:p>
            <a:fld id="{E67F63E9-940E-4FD0-8ECB-05D717DA4AA4}" type="slidenum">
              <a:rPr lang="en-AU" smtClean="0"/>
              <a:pPr/>
              <a:t>17</a:t>
            </a:fld>
            <a:endParaRPr lang="en-AU"/>
          </a:p>
        </p:txBody>
      </p:sp>
    </p:spTree>
    <p:extLst>
      <p:ext uri="{BB962C8B-B14F-4D97-AF65-F5344CB8AC3E}">
        <p14:creationId xmlns:p14="http://schemas.microsoft.com/office/powerpoint/2010/main" val="2208733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wouldn’t it be better to assign meaning to such attributes through established ontologies such as the one from Google.</a:t>
            </a:r>
          </a:p>
          <a:p>
            <a:r>
              <a:rPr lang="en-US" dirty="0" smtClean="0"/>
              <a:t>To</a:t>
            </a:r>
            <a:r>
              <a:rPr lang="en-US" baseline="0" dirty="0" smtClean="0"/>
              <a:t> do that, you could use the new CSV on the Web format, which is just an extension to your traditional CSV format that you may use to save tables. CSV on the Web allows you to label your columns, or attributes through ontologies.</a:t>
            </a:r>
            <a:endParaRPr lang="en-US" dirty="0"/>
          </a:p>
        </p:txBody>
      </p:sp>
      <p:sp>
        <p:nvSpPr>
          <p:cNvPr id="4" name="Slide Number Placeholder 3"/>
          <p:cNvSpPr>
            <a:spLocks noGrp="1"/>
          </p:cNvSpPr>
          <p:nvPr>
            <p:ph type="sldNum" sz="quarter" idx="10"/>
          </p:nvPr>
        </p:nvSpPr>
        <p:spPr/>
        <p:txBody>
          <a:bodyPr/>
          <a:lstStyle/>
          <a:p>
            <a:fld id="{E67F63E9-940E-4FD0-8ECB-05D717DA4AA4}" type="slidenum">
              <a:rPr lang="en-AU" smtClean="0"/>
              <a:pPr/>
              <a:t>18</a:t>
            </a:fld>
            <a:endParaRPr lang="en-AU"/>
          </a:p>
        </p:txBody>
      </p:sp>
    </p:spTree>
    <p:extLst>
      <p:ext uri="{BB962C8B-B14F-4D97-AF65-F5344CB8AC3E}">
        <p14:creationId xmlns:p14="http://schemas.microsoft.com/office/powerpoint/2010/main" val="709356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you could,</a:t>
            </a:r>
            <a:r>
              <a:rPr lang="en-US" baseline="0" dirty="0" smtClean="0"/>
              <a:t> for example, refer to a the </a:t>
            </a:r>
            <a:r>
              <a:rPr lang="en-US" baseline="0" dirty="0" err="1" smtClean="0"/>
              <a:t>postcalCode</a:t>
            </a:r>
            <a:r>
              <a:rPr lang="en-US" baseline="0" dirty="0" smtClean="0"/>
              <a:t> concept defined by </a:t>
            </a:r>
            <a:r>
              <a:rPr lang="en-US" baseline="0" dirty="0" err="1" smtClean="0"/>
              <a:t>dbpedia</a:t>
            </a:r>
            <a:r>
              <a:rPr lang="en-US" baseline="0" dirty="0" smtClean="0"/>
              <a:t> (a Linked data version of </a:t>
            </a:r>
            <a:r>
              <a:rPr lang="en-US" baseline="0" dirty="0" err="1" smtClean="0"/>
              <a:t>wikipedia</a:t>
            </a:r>
            <a:r>
              <a:rPr lang="en-US" baseline="0" dirty="0" smtClean="0"/>
              <a:t>) to denote the postcode of schools in this dataset. Or the </a:t>
            </a:r>
            <a:r>
              <a:rPr lang="en-US" baseline="0" dirty="0" err="1" smtClean="0"/>
              <a:t>Geonames</a:t>
            </a:r>
            <a:r>
              <a:rPr lang="en-US" baseline="0" dirty="0" smtClean="0"/>
              <a:t> vocabulary to denote the longitude and latitude of the schools in the dataset.</a:t>
            </a:r>
            <a:endParaRPr lang="en-US" dirty="0"/>
          </a:p>
        </p:txBody>
      </p:sp>
      <p:sp>
        <p:nvSpPr>
          <p:cNvPr id="4" name="Slide Number Placeholder 3"/>
          <p:cNvSpPr>
            <a:spLocks noGrp="1"/>
          </p:cNvSpPr>
          <p:nvPr>
            <p:ph type="sldNum" sz="quarter" idx="10"/>
          </p:nvPr>
        </p:nvSpPr>
        <p:spPr/>
        <p:txBody>
          <a:bodyPr/>
          <a:lstStyle/>
          <a:p>
            <a:fld id="{E67F63E9-940E-4FD0-8ECB-05D717DA4AA4}" type="slidenum">
              <a:rPr lang="en-AU" smtClean="0"/>
              <a:pPr/>
              <a:t>19</a:t>
            </a:fld>
            <a:endParaRPr lang="en-AU"/>
          </a:p>
        </p:txBody>
      </p:sp>
    </p:spTree>
    <p:extLst>
      <p:ext uri="{BB962C8B-B14F-4D97-AF65-F5344CB8AC3E}">
        <p14:creationId xmlns:p14="http://schemas.microsoft.com/office/powerpoint/2010/main" val="2855965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first give you a quick background on the group. We are a community of Commonwealth</a:t>
            </a:r>
            <a:r>
              <a:rPr lang="en-US" baseline="0" dirty="0" smtClean="0"/>
              <a:t> government experts and champions, with invited non-voting participants from other entities such as the NCI and Link Digital. The aim of the group is to establish technical guidance and governance rules around publishing public sector information using Linked Data. We also try to promote the use of Linked Data in the Government, which I am essentially doing today and we are trying to help with the setup of Linked Data infrastructure. We have formal members from, for example, the BoM, ABS, DHS, PM&amp;C, CSIRO, NA and the ANU, but we are always interested to get contributions from more agencies.</a:t>
            </a:r>
            <a:endParaRPr lang="en-US" dirty="0"/>
          </a:p>
        </p:txBody>
      </p:sp>
      <p:sp>
        <p:nvSpPr>
          <p:cNvPr id="4" name="Slide Number Placeholder 3"/>
          <p:cNvSpPr>
            <a:spLocks noGrp="1"/>
          </p:cNvSpPr>
          <p:nvPr>
            <p:ph type="sldNum" sz="quarter" idx="10"/>
          </p:nvPr>
        </p:nvSpPr>
        <p:spPr/>
        <p:txBody>
          <a:bodyPr/>
          <a:lstStyle/>
          <a:p>
            <a:fld id="{E67F63E9-940E-4FD0-8ECB-05D717DA4AA4}" type="slidenum">
              <a:rPr lang="en-AU" smtClean="0"/>
              <a:pPr/>
              <a:t>2</a:t>
            </a:fld>
            <a:endParaRPr lang="en-AU"/>
          </a:p>
        </p:txBody>
      </p:sp>
    </p:spTree>
    <p:extLst>
      <p:ext uri="{BB962C8B-B14F-4D97-AF65-F5344CB8AC3E}">
        <p14:creationId xmlns:p14="http://schemas.microsoft.com/office/powerpoint/2010/main" val="3595480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the last principle for</a:t>
            </a:r>
            <a:r>
              <a:rPr lang="en-US" baseline="0" dirty="0" smtClean="0"/>
              <a:t> Linked Data is that you link to other datasets. For example, if you made up your own identifier for Canberra Grammar, you could link to other datasets that identify the same thing, namely Canberra grammar school. For example you could link to the </a:t>
            </a:r>
            <a:r>
              <a:rPr lang="en-US" baseline="0" dirty="0" err="1" smtClean="0"/>
              <a:t>dbpedia</a:t>
            </a:r>
            <a:r>
              <a:rPr lang="en-US" baseline="0" dirty="0" smtClean="0"/>
              <a:t> dataset again, which defines also Canberra Grammar School. You would do that with an equivalence relationship using the OWL language.</a:t>
            </a:r>
            <a:endParaRPr lang="en-US" dirty="0"/>
          </a:p>
        </p:txBody>
      </p:sp>
      <p:sp>
        <p:nvSpPr>
          <p:cNvPr id="4" name="Slide Number Placeholder 3"/>
          <p:cNvSpPr>
            <a:spLocks noGrp="1"/>
          </p:cNvSpPr>
          <p:nvPr>
            <p:ph type="sldNum" sz="quarter" idx="10"/>
          </p:nvPr>
        </p:nvSpPr>
        <p:spPr/>
        <p:txBody>
          <a:bodyPr/>
          <a:lstStyle/>
          <a:p>
            <a:fld id="{E67F63E9-940E-4FD0-8ECB-05D717DA4AA4}" type="slidenum">
              <a:rPr lang="en-AU" smtClean="0"/>
              <a:pPr/>
              <a:t>20</a:t>
            </a:fld>
            <a:endParaRPr lang="en-AU"/>
          </a:p>
        </p:txBody>
      </p:sp>
    </p:spTree>
    <p:extLst>
      <p:ext uri="{BB962C8B-B14F-4D97-AF65-F5344CB8AC3E}">
        <p14:creationId xmlns:p14="http://schemas.microsoft.com/office/powerpoint/2010/main" val="626844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PlaceHolder 1"/>
          <p:cNvSpPr>
            <a:spLocks noGrp="1"/>
          </p:cNvSpPr>
          <p:nvPr>
            <p:ph type="body"/>
          </p:nvPr>
        </p:nvSpPr>
        <p:spPr>
          <a:xfrm>
            <a:off x="679320" y="4714560"/>
            <a:ext cx="5438520" cy="4466520"/>
          </a:xfrm>
          <a:prstGeom prst="rect">
            <a:avLst/>
          </a:prstGeom>
        </p:spPr>
        <p:txBody>
          <a:bodyPr/>
          <a:lstStyle/>
          <a:p>
            <a:r>
              <a:rPr lang="en-US" dirty="0" smtClean="0"/>
              <a:t>So what role</a:t>
            </a:r>
            <a:r>
              <a:rPr lang="en-US" baseline="0" dirty="0" smtClean="0"/>
              <a:t> does the Australian Government Linked Data Working Group play here.</a:t>
            </a:r>
            <a:endParaRPr dirty="0"/>
          </a:p>
        </p:txBody>
      </p:sp>
      <p:sp>
        <p:nvSpPr>
          <p:cNvPr id="375" name="TextShape 2"/>
          <p:cNvSpPr txBox="1"/>
          <p:nvPr/>
        </p:nvSpPr>
        <p:spPr>
          <a:xfrm>
            <a:off x="3850200" y="9427680"/>
            <a:ext cx="2945520" cy="496800"/>
          </a:xfrm>
          <a:prstGeom prst="rect">
            <a:avLst/>
          </a:prstGeom>
          <a:noFill/>
          <a:ln w="9360">
            <a:noFill/>
          </a:ln>
        </p:spPr>
        <p:txBody>
          <a:bodyPr anchor="b"/>
          <a:lstStyle/>
          <a:p>
            <a:pPr algn="r">
              <a:lnSpc>
                <a:spcPct val="100000"/>
              </a:lnSpc>
            </a:pPr>
            <a:fld id="{140D5B84-51E1-44C5-A700-07DF42B52E38}" type="slidenum">
              <a:rPr lang="en-AU" sz="1200" strike="noStrike">
                <a:solidFill>
                  <a:srgbClr val="000000"/>
                </a:solidFill>
                <a:latin typeface="Arial"/>
                <a:ea typeface="ＭＳ Ｐゴシック"/>
              </a:r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xfrm>
            <a:off x="917575" y="744538"/>
            <a:ext cx="4962525" cy="3722687"/>
          </a:xfrm>
          <a:ln/>
        </p:spPr>
      </p:sp>
      <p:sp>
        <p:nvSpPr>
          <p:cNvPr id="62466" name="Notes Placeholder 2"/>
          <p:cNvSpPr>
            <a:spLocks noGrp="1"/>
          </p:cNvSpPr>
          <p:nvPr>
            <p:ph type="body" idx="1"/>
          </p:nvPr>
        </p:nvSpPr>
        <p:spPr>
          <a:noFill/>
          <a:ln/>
        </p:spPr>
        <p:txBody>
          <a:bodyPr/>
          <a:lstStyle/>
          <a:p>
            <a:r>
              <a:rPr lang="en-US" dirty="0" smtClean="0">
                <a:latin typeface="Arial" pitchFamily="34" charset="0"/>
                <a:ea typeface="ＭＳ Ｐゴシック" pitchFamily="34" charset="-128"/>
              </a:rPr>
              <a:t>First we published</a:t>
            </a:r>
            <a:r>
              <a:rPr lang="en-US" baseline="0" dirty="0" smtClean="0">
                <a:latin typeface="Arial" pitchFamily="34" charset="0"/>
                <a:ea typeface="ＭＳ Ｐゴシック" pitchFamily="34" charset="-128"/>
              </a:rPr>
              <a:t> some guidelines on how to name things with URIs. You want to have cool URIs when you name things. So what are cool URIs. First, they should be readable to a human. </a:t>
            </a:r>
            <a:r>
              <a:rPr lang="en-US" baseline="0" dirty="0" err="1" smtClean="0">
                <a:latin typeface="Arial" pitchFamily="34" charset="0"/>
                <a:ea typeface="ＭＳ Ｐゴシック" pitchFamily="34" charset="-128"/>
              </a:rPr>
              <a:t>Environment.data.gov.au</a:t>
            </a:r>
            <a:r>
              <a:rPr lang="en-US" baseline="0" dirty="0" smtClean="0">
                <a:latin typeface="Arial" pitchFamily="34" charset="0"/>
                <a:ea typeface="ＭＳ Ｐゴシック" pitchFamily="34" charset="-128"/>
              </a:rPr>
              <a:t>/weather/000478 is not readable. What does 000478 stand for. If you had a URI for the same thing, /weather/id/station/000478 you would know that the id stands for a weather station.</a:t>
            </a:r>
          </a:p>
          <a:p>
            <a:endParaRPr lang="en-US" baseline="0" dirty="0" smtClean="0">
              <a:latin typeface="Arial" pitchFamily="34" charset="0"/>
              <a:ea typeface="ＭＳ Ｐゴシック" pitchFamily="34" charset="-128"/>
            </a:endParaRPr>
          </a:p>
          <a:p>
            <a:r>
              <a:rPr lang="en-US" baseline="0" dirty="0" smtClean="0">
                <a:latin typeface="Arial" pitchFamily="34" charset="0"/>
                <a:ea typeface="ＭＳ Ｐゴシック" pitchFamily="34" charset="-128"/>
              </a:rPr>
              <a:t>It should also be unambiguous. If you had /id/</a:t>
            </a:r>
            <a:r>
              <a:rPr lang="en-US" baseline="0" dirty="0" err="1" smtClean="0">
                <a:latin typeface="Arial" pitchFamily="34" charset="0"/>
                <a:ea typeface="ＭＳ Ｐゴシック" pitchFamily="34" charset="-128"/>
              </a:rPr>
              <a:t>carlton</a:t>
            </a:r>
            <a:r>
              <a:rPr lang="en-US" baseline="0" dirty="0" smtClean="0">
                <a:latin typeface="Arial" pitchFamily="34" charset="0"/>
                <a:ea typeface="ＭＳ Ｐゴシック" pitchFamily="34" charset="-128"/>
              </a:rPr>
              <a:t>, does it refer to the suburb in </a:t>
            </a:r>
            <a:r>
              <a:rPr lang="en-US" baseline="0" dirty="0" err="1" smtClean="0">
                <a:latin typeface="Arial" pitchFamily="34" charset="0"/>
                <a:ea typeface="ＭＳ Ｐゴシック" pitchFamily="34" charset="-128"/>
              </a:rPr>
              <a:t>sydney</a:t>
            </a:r>
            <a:r>
              <a:rPr lang="en-US" baseline="0" dirty="0" smtClean="0">
                <a:latin typeface="Arial" pitchFamily="34" charset="0"/>
                <a:ea typeface="ＭＳ Ｐゴシック" pitchFamily="34" charset="-128"/>
              </a:rPr>
              <a:t> or the one in Melbourne, so a better URI would be </a:t>
            </a:r>
            <a:r>
              <a:rPr lang="en-US" baseline="0" dirty="0" err="1" smtClean="0">
                <a:latin typeface="Arial" pitchFamily="34" charset="0"/>
                <a:ea typeface="ＭＳ Ｐゴシック" pitchFamily="34" charset="-128"/>
              </a:rPr>
              <a:t>location.data.gov.au</a:t>
            </a:r>
            <a:r>
              <a:rPr lang="en-US" baseline="0" dirty="0" smtClean="0">
                <a:latin typeface="Arial" pitchFamily="34" charset="0"/>
                <a:ea typeface="ＭＳ Ｐゴシック" pitchFamily="34" charset="-128"/>
              </a:rPr>
              <a:t>/id/</a:t>
            </a:r>
            <a:r>
              <a:rPr lang="en-US" baseline="0" dirty="0" err="1" smtClean="0">
                <a:latin typeface="Arial" pitchFamily="34" charset="0"/>
                <a:ea typeface="ＭＳ Ｐゴシック" pitchFamily="34" charset="-128"/>
              </a:rPr>
              <a:t>vic</a:t>
            </a:r>
            <a:r>
              <a:rPr lang="en-US" baseline="0" dirty="0" smtClean="0">
                <a:latin typeface="Arial" pitchFamily="34" charset="0"/>
                <a:ea typeface="ＭＳ Ｐゴシック" pitchFamily="34" charset="-128"/>
              </a:rPr>
              <a:t>/</a:t>
            </a:r>
            <a:r>
              <a:rPr lang="en-US" baseline="0" dirty="0" err="1" smtClean="0">
                <a:latin typeface="Arial" pitchFamily="34" charset="0"/>
                <a:ea typeface="ＭＳ Ｐゴシック" pitchFamily="34" charset="-128"/>
              </a:rPr>
              <a:t>carlton</a:t>
            </a:r>
            <a:r>
              <a:rPr lang="en-US" baseline="0" dirty="0" smtClean="0">
                <a:latin typeface="Arial" pitchFamily="34" charset="0"/>
                <a:ea typeface="ＭＳ Ｐゴシック" pitchFamily="34" charset="-128"/>
              </a:rPr>
              <a:t>.</a:t>
            </a:r>
          </a:p>
          <a:p>
            <a:endParaRPr lang="en-US" baseline="0" dirty="0" smtClean="0">
              <a:latin typeface="Arial" pitchFamily="34" charset="0"/>
              <a:ea typeface="ＭＳ Ｐゴシック" pitchFamily="34" charset="-128"/>
            </a:endParaRPr>
          </a:p>
          <a:p>
            <a:r>
              <a:rPr lang="en-US" baseline="0" dirty="0" smtClean="0">
                <a:latin typeface="Arial" pitchFamily="34" charset="0"/>
                <a:ea typeface="ＭＳ Ｐゴシック" pitchFamily="34" charset="-128"/>
              </a:rPr>
              <a:t>It should also not include any implementation details such as </a:t>
            </a:r>
            <a:r>
              <a:rPr lang="en-US" baseline="0" dirty="0" err="1" smtClean="0">
                <a:latin typeface="Arial" pitchFamily="34" charset="0"/>
                <a:ea typeface="ＭＳ Ｐゴシック" pitchFamily="34" charset="-128"/>
              </a:rPr>
              <a:t>index.pho?type</a:t>
            </a:r>
            <a:r>
              <a:rPr lang="en-US" baseline="0" dirty="0" smtClean="0">
                <a:latin typeface="Arial" pitchFamily="34" charset="0"/>
                <a:ea typeface="ＭＳ Ｐゴシック" pitchFamily="34" charset="-128"/>
              </a:rPr>
              <a:t> etc.</a:t>
            </a:r>
          </a:p>
          <a:p>
            <a:endParaRPr lang="en-US" baseline="0" dirty="0" smtClean="0">
              <a:latin typeface="Arial" pitchFamily="34" charset="0"/>
              <a:ea typeface="ＭＳ Ｐゴシック" pitchFamily="34" charset="-128"/>
            </a:endParaRPr>
          </a:p>
          <a:p>
            <a:r>
              <a:rPr lang="en-US" baseline="0" dirty="0" smtClean="0">
                <a:latin typeface="Arial" pitchFamily="34" charset="0"/>
                <a:ea typeface="ＭＳ Ｐゴシック" pitchFamily="34" charset="-128"/>
              </a:rPr>
              <a:t>And most importantly, it should be maintained. If you defined it, you should be prepared to run it forever. So don’t include your department name in it.</a:t>
            </a:r>
          </a:p>
          <a:p>
            <a:endParaRPr lang="en-US" dirty="0" smtClean="0">
              <a:latin typeface="Arial" pitchFamily="34" charset="0"/>
              <a:ea typeface="ＭＳ Ｐゴシック" pitchFamily="34" charset="-128"/>
            </a:endParaRPr>
          </a:p>
        </p:txBody>
      </p:sp>
      <p:sp>
        <p:nvSpPr>
          <p:cNvPr id="62467" name="Slide Number Placeholder 3"/>
          <p:cNvSpPr>
            <a:spLocks noGrp="1"/>
          </p:cNvSpPr>
          <p:nvPr>
            <p:ph type="sldNum" sz="quarter" idx="5"/>
          </p:nvPr>
        </p:nvSpPr>
        <p:spPr>
          <a:noFill/>
        </p:spPr>
        <p:txBody>
          <a:bodyPr/>
          <a:lstStyle/>
          <a:p>
            <a:fld id="{D7777B8E-2CCE-4781-AA50-2EF9E1FA32DA}" type="slidenum">
              <a:rPr lang="en-AU"/>
              <a:pPr/>
              <a:t>22</a:t>
            </a:fld>
            <a:endParaRPr lang="en-A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r>
              <a:rPr lang="en-AU" dirty="0" smtClean="0"/>
              <a:t>So our group</a:t>
            </a:r>
            <a:r>
              <a:rPr lang="en-AU" baseline="0" dirty="0" smtClean="0"/>
              <a:t> has published a document that defines some guidelines around how you should name things if you as a government agency publish information about a thing. I don’t want to go into details here, but what you can see here are some of the guidelines and how we distinguish between datasets, real world things, documents and vocabularies.</a:t>
            </a:r>
            <a:endParaRPr lang="en-AU" dirty="0"/>
          </a:p>
        </p:txBody>
      </p:sp>
      <p:sp>
        <p:nvSpPr>
          <p:cNvPr id="4" name="Slide Number Placeholder 3"/>
          <p:cNvSpPr>
            <a:spLocks noGrp="1"/>
          </p:cNvSpPr>
          <p:nvPr>
            <p:ph type="sldNum" sz="quarter" idx="10"/>
          </p:nvPr>
        </p:nvSpPr>
        <p:spPr/>
        <p:txBody>
          <a:bodyPr/>
          <a:lstStyle/>
          <a:p>
            <a:pPr>
              <a:defRPr/>
            </a:pPr>
            <a:fld id="{894E4001-5BF4-4CF6-AE75-A9D3A2704640}" type="slidenum">
              <a:rPr lang="en-AU" smtClean="0"/>
              <a:pPr>
                <a:defRPr/>
              </a:pPr>
              <a:t>23</a:t>
            </a:fld>
            <a:endParaRPr lang="en-A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PlaceHolder 1"/>
          <p:cNvSpPr>
            <a:spLocks noGrp="1"/>
          </p:cNvSpPr>
          <p:nvPr>
            <p:ph type="body"/>
          </p:nvPr>
        </p:nvSpPr>
        <p:spPr>
          <a:xfrm>
            <a:off x="679320" y="4714560"/>
            <a:ext cx="5438520" cy="4466520"/>
          </a:xfrm>
          <a:prstGeom prst="rect">
            <a:avLst/>
          </a:prstGeom>
        </p:spPr>
        <p:txBody>
          <a:bodyPr/>
          <a:lstStyle/>
          <a:p>
            <a:r>
              <a:rPr lang="en-US" dirty="0" smtClean="0"/>
              <a:t>Members</a:t>
            </a:r>
            <a:r>
              <a:rPr lang="en-US" baseline="0" dirty="0" smtClean="0"/>
              <a:t> of our group have also published already several datasets that use Linked Data principles and the guidelines developed in our group.</a:t>
            </a:r>
            <a:endParaRPr dirty="0"/>
          </a:p>
        </p:txBody>
      </p:sp>
      <p:sp>
        <p:nvSpPr>
          <p:cNvPr id="375" name="TextShape 2"/>
          <p:cNvSpPr txBox="1"/>
          <p:nvPr/>
        </p:nvSpPr>
        <p:spPr>
          <a:xfrm>
            <a:off x="3850200" y="9427680"/>
            <a:ext cx="2945520" cy="496800"/>
          </a:xfrm>
          <a:prstGeom prst="rect">
            <a:avLst/>
          </a:prstGeom>
          <a:noFill/>
          <a:ln w="9360">
            <a:noFill/>
          </a:ln>
        </p:spPr>
        <p:txBody>
          <a:bodyPr anchor="b"/>
          <a:lstStyle/>
          <a:p>
            <a:pPr algn="r">
              <a:lnSpc>
                <a:spcPct val="100000"/>
              </a:lnSpc>
            </a:pPr>
            <a:fld id="{140D5B84-51E1-44C5-A700-07DF42B52E38}" type="slidenum">
              <a:rPr lang="en-AU" sz="1200" strike="noStrike">
                <a:solidFill>
                  <a:srgbClr val="000000"/>
                </a:solidFill>
                <a:latin typeface="Arial"/>
                <a:ea typeface="ＭＳ Ｐゴシック"/>
              </a:r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them is the Australian</a:t>
            </a:r>
            <a:r>
              <a:rPr lang="en-US" baseline="0" dirty="0" smtClean="0"/>
              <a:t> Government Interactive Functions Thesaurus which is published by the National Archives. There is a linked data version of it available from the address below and the National Archives also plans to publish the same Linked Data version in the coming months. Why is this important, because we use that thesaurus as a guideline to classify datasets, for example using the top level thesaurus such as communications, </a:t>
            </a:r>
            <a:r>
              <a:rPr lang="en-US" baseline="0" dirty="0" err="1" smtClean="0"/>
              <a:t>defence</a:t>
            </a:r>
            <a:r>
              <a:rPr lang="en-US" baseline="0" dirty="0" smtClean="0"/>
              <a:t>, education etc. for the subdomain in </a:t>
            </a:r>
            <a:r>
              <a:rPr lang="en-US" baseline="0" dirty="0" err="1" smtClean="0"/>
              <a:t>data.gov.au</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E67F63E9-940E-4FD0-8ECB-05D717DA4AA4}" type="slidenum">
              <a:rPr lang="en-AU" smtClean="0"/>
              <a:pPr/>
              <a:t>25</a:t>
            </a:fld>
            <a:endParaRPr lang="en-AU"/>
          </a:p>
        </p:txBody>
      </p:sp>
    </p:spTree>
    <p:extLst>
      <p:ext uri="{BB962C8B-B14F-4D97-AF65-F5344CB8AC3E}">
        <p14:creationId xmlns:p14="http://schemas.microsoft.com/office/powerpoint/2010/main" val="39967865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r>
              <a:rPr lang="en-AU" dirty="0" smtClean="0"/>
              <a:t>Another example Linked data implementation</a:t>
            </a:r>
            <a:r>
              <a:rPr lang="en-AU" baseline="0" dirty="0" smtClean="0"/>
              <a:t> is from the Bureau of Meteorology. The BoM has published ACORN-SAT a long term climate dataset as Linked Data at the URL </a:t>
            </a:r>
            <a:r>
              <a:rPr lang="en-AU" baseline="0" dirty="0" err="1" smtClean="0"/>
              <a:t>lab.environment.data.gov.au</a:t>
            </a:r>
            <a:r>
              <a:rPr lang="en-AU" baseline="0" dirty="0" smtClean="0"/>
              <a:t>. It was the first Linked Dataset by the Australian Government and won some </a:t>
            </a:r>
            <a:r>
              <a:rPr lang="en-AU" baseline="0" dirty="0" err="1" smtClean="0"/>
              <a:t>iAwards</a:t>
            </a:r>
            <a:r>
              <a:rPr lang="en-AU" baseline="0" dirty="0" smtClean="0"/>
              <a:t>.</a:t>
            </a:r>
            <a:endParaRPr lang="en-AU" dirty="0"/>
          </a:p>
        </p:txBody>
      </p:sp>
      <p:sp>
        <p:nvSpPr>
          <p:cNvPr id="4" name="Slide Number Placeholder 3"/>
          <p:cNvSpPr>
            <a:spLocks noGrp="1"/>
          </p:cNvSpPr>
          <p:nvPr>
            <p:ph type="sldNum" sz="quarter" idx="10"/>
          </p:nvPr>
        </p:nvSpPr>
        <p:spPr/>
        <p:txBody>
          <a:bodyPr/>
          <a:lstStyle/>
          <a:p>
            <a:pPr>
              <a:defRPr/>
            </a:pPr>
            <a:fld id="{894E4001-5BF4-4CF6-AE75-A9D3A2704640}" type="slidenum">
              <a:rPr lang="en-AU" smtClean="0"/>
              <a:pPr>
                <a:defRPr/>
              </a:pPr>
              <a:t>26</a:t>
            </a:fld>
            <a:endParaRPr lang="en-A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Extending</a:t>
            </a:r>
            <a:r>
              <a:rPr lang="en-US" baseline="0" dirty="0" smtClean="0"/>
              <a:t> this dataset, another effort by the BoM has been recently published under </a:t>
            </a:r>
            <a:r>
              <a:rPr lang="en-US" baseline="0" dirty="0" err="1" smtClean="0"/>
              <a:t>lab.environment.data.gov.au</a:t>
            </a:r>
            <a:r>
              <a:rPr lang="en-US" baseline="0" dirty="0" smtClean="0"/>
              <a:t>/weather which publishes current weather observations for seventeen weather stations in NSW and the ACT as Linked Data.</a:t>
            </a:r>
            <a:endParaRPr lang="en-US" dirty="0"/>
          </a:p>
        </p:txBody>
      </p:sp>
      <p:sp>
        <p:nvSpPr>
          <p:cNvPr id="4" name="Slide Number Placeholder 3"/>
          <p:cNvSpPr>
            <a:spLocks noGrp="1"/>
          </p:cNvSpPr>
          <p:nvPr>
            <p:ph type="sldNum" sz="quarter" idx="10"/>
          </p:nvPr>
        </p:nvSpPr>
        <p:spPr/>
        <p:txBody>
          <a:bodyPr/>
          <a:lstStyle/>
          <a:p>
            <a:fld id="{E67F63E9-940E-4FD0-8ECB-05D717DA4AA4}" type="slidenum">
              <a:rPr lang="en-AU" smtClean="0"/>
              <a:pPr/>
              <a:t>27</a:t>
            </a:fld>
            <a:endParaRPr lang="en-AU"/>
          </a:p>
        </p:txBody>
      </p:sp>
    </p:spTree>
    <p:extLst>
      <p:ext uri="{BB962C8B-B14F-4D97-AF65-F5344CB8AC3E}">
        <p14:creationId xmlns:p14="http://schemas.microsoft.com/office/powerpoint/2010/main" val="35478063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a:buNone/>
            </a:pPr>
            <a:r>
              <a:rPr lang="en-AU" dirty="0" smtClean="0"/>
              <a:t>The last example is the</a:t>
            </a:r>
            <a:r>
              <a:rPr lang="en-AU" baseline="0" dirty="0" smtClean="0"/>
              <a:t> Australian Hydrological Geospatial Fabric Linked Data, build by the the BoM and CSIRO which is a </a:t>
            </a:r>
            <a:r>
              <a:rPr lang="en-AU" dirty="0" smtClean="0"/>
              <a:t>set of 6 inter-related data products showing Australia’s rivers and surface water as images, maps and node networks.</a:t>
            </a:r>
          </a:p>
          <a:p>
            <a:endParaRPr lang="en-US" dirty="0"/>
          </a:p>
        </p:txBody>
      </p:sp>
      <p:sp>
        <p:nvSpPr>
          <p:cNvPr id="4" name="Slide Number Placeholder 3"/>
          <p:cNvSpPr>
            <a:spLocks noGrp="1"/>
          </p:cNvSpPr>
          <p:nvPr>
            <p:ph type="sldNum" sz="quarter" idx="10"/>
          </p:nvPr>
        </p:nvSpPr>
        <p:spPr/>
        <p:txBody>
          <a:bodyPr/>
          <a:lstStyle/>
          <a:p>
            <a:fld id="{E67F63E9-940E-4FD0-8ECB-05D717DA4AA4}" type="slidenum">
              <a:rPr lang="en-AU" smtClean="0"/>
              <a:pPr/>
              <a:t>28</a:t>
            </a:fld>
            <a:endParaRPr lang="en-AU"/>
          </a:p>
        </p:txBody>
      </p:sp>
    </p:spTree>
    <p:extLst>
      <p:ext uri="{BB962C8B-B14F-4D97-AF65-F5344CB8AC3E}">
        <p14:creationId xmlns:p14="http://schemas.microsoft.com/office/powerpoint/2010/main" val="51995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So why do</a:t>
            </a:r>
            <a:r>
              <a:rPr lang="en-AU" baseline="0" dirty="0" smtClean="0"/>
              <a:t> we think it is a good idea to publish public sector information as linked data?</a:t>
            </a:r>
            <a:endParaRPr lang="en-AU" dirty="0"/>
          </a:p>
        </p:txBody>
      </p:sp>
      <p:sp>
        <p:nvSpPr>
          <p:cNvPr id="4" name="Slide Number Placeholder 3"/>
          <p:cNvSpPr>
            <a:spLocks noGrp="1"/>
          </p:cNvSpPr>
          <p:nvPr>
            <p:ph type="sldNum" sz="quarter" idx="10"/>
          </p:nvPr>
        </p:nvSpPr>
        <p:spPr/>
        <p:txBody>
          <a:bodyPr/>
          <a:lstStyle/>
          <a:p>
            <a:fld id="{1D31DA84-487C-7949-BFF3-2B3A45F6463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an example. If you search for the</a:t>
            </a:r>
            <a:r>
              <a:rPr lang="en-US" baseline="0" dirty="0" smtClean="0"/>
              <a:t> keyword “schools” on </a:t>
            </a:r>
            <a:r>
              <a:rPr lang="en-US" baseline="0" dirty="0" err="1" smtClean="0"/>
              <a:t>data.gov.au</a:t>
            </a:r>
            <a:r>
              <a:rPr lang="en-US" baseline="0" dirty="0" smtClean="0"/>
              <a:t>, you get a result set of 111 datasets. These datasets stem from 18 different </a:t>
            </a:r>
            <a:r>
              <a:rPr lang="en-US" baseline="0" dirty="0" err="1" smtClean="0"/>
              <a:t>organisations</a:t>
            </a:r>
            <a:r>
              <a:rPr lang="en-US" baseline="0" dirty="0" smtClean="0"/>
              <a:t>, come from 2 additional external data portals, i.e. the portals of the states and from 3 levels of government.</a:t>
            </a:r>
            <a:endParaRPr lang="en-US" dirty="0"/>
          </a:p>
        </p:txBody>
      </p:sp>
      <p:sp>
        <p:nvSpPr>
          <p:cNvPr id="4" name="Slide Number Placeholder 3"/>
          <p:cNvSpPr>
            <a:spLocks noGrp="1"/>
          </p:cNvSpPr>
          <p:nvPr>
            <p:ph type="sldNum" sz="quarter" idx="10"/>
          </p:nvPr>
        </p:nvSpPr>
        <p:spPr/>
        <p:txBody>
          <a:bodyPr/>
          <a:lstStyle/>
          <a:p>
            <a:fld id="{E67F63E9-940E-4FD0-8ECB-05D717DA4AA4}" type="slidenum">
              <a:rPr lang="en-AU" smtClean="0"/>
              <a:pPr/>
              <a:t>4</a:t>
            </a:fld>
            <a:endParaRPr lang="en-AU"/>
          </a:p>
        </p:txBody>
      </p:sp>
    </p:spTree>
    <p:extLst>
      <p:ext uri="{BB962C8B-B14F-4D97-AF65-F5344CB8AC3E}">
        <p14:creationId xmlns:p14="http://schemas.microsoft.com/office/powerpoint/2010/main" val="3820116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do you think that there is some data in these 111 datasets that is overlapping, i.e. data that is referring to the same thing, for example, the</a:t>
            </a:r>
            <a:r>
              <a:rPr lang="en-US" baseline="0" dirty="0" smtClean="0"/>
              <a:t> same school or the same type of school, i.e. the concept school, or the concept primary school, high school. Maybe these datasets define some attributes of schools like catchment area, but maybe call that attribute differently. And if they are referring to the same school, maybe there is information redundant in different datasets. If you look at Canberra Grammar school, do you think this entity (THING) will be mentioned in different datasets. There is the ACT school dataset with its location information, but maybe there is another dataset with NAPLAN results that refers back to the same Canberra Grammar school.</a:t>
            </a:r>
          </a:p>
          <a:p>
            <a:endParaRPr lang="en-US" baseline="0" dirty="0" smtClean="0"/>
          </a:p>
          <a:p>
            <a:r>
              <a:rPr lang="en-US" baseline="0" dirty="0" smtClean="0"/>
              <a:t>So now if someone wants information about the Canberra Grammar school, how do you get all the relevant information about Canberra grammar. Looking at different datasets, looking through different schemas to potentially somehow integrate all this information yourself. Maybe there is an easier way to link information across datasets when the information is actually published.</a:t>
            </a:r>
            <a:endParaRPr lang="en-US" dirty="0"/>
          </a:p>
        </p:txBody>
      </p:sp>
      <p:sp>
        <p:nvSpPr>
          <p:cNvPr id="4" name="Slide Number Placeholder 3"/>
          <p:cNvSpPr>
            <a:spLocks noGrp="1"/>
          </p:cNvSpPr>
          <p:nvPr>
            <p:ph type="sldNum" sz="quarter" idx="10"/>
          </p:nvPr>
        </p:nvSpPr>
        <p:spPr/>
        <p:txBody>
          <a:bodyPr/>
          <a:lstStyle/>
          <a:p>
            <a:fld id="{E67F63E9-940E-4FD0-8ECB-05D717DA4AA4}" type="slidenum">
              <a:rPr lang="en-AU" smtClean="0"/>
              <a:pPr/>
              <a:t>5</a:t>
            </a:fld>
            <a:endParaRPr lang="en-AU"/>
          </a:p>
        </p:txBody>
      </p:sp>
    </p:spTree>
    <p:extLst>
      <p:ext uri="{BB962C8B-B14F-4D97-AF65-F5344CB8AC3E}">
        <p14:creationId xmlns:p14="http://schemas.microsoft.com/office/powerpoint/2010/main" val="1241409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There is such a mechanism on the World Wide Web for documents. Hyperlinks.</a:t>
            </a:r>
            <a:endParaRPr lang="en-AU" dirty="0"/>
          </a:p>
        </p:txBody>
      </p:sp>
      <p:sp>
        <p:nvSpPr>
          <p:cNvPr id="4" name="Slide Number Placeholder 3"/>
          <p:cNvSpPr>
            <a:spLocks noGrp="1"/>
          </p:cNvSpPr>
          <p:nvPr>
            <p:ph type="sldNum" sz="quarter" idx="10"/>
          </p:nvPr>
        </p:nvSpPr>
        <p:spPr/>
        <p:txBody>
          <a:bodyPr/>
          <a:lstStyle/>
          <a:p>
            <a:fld id="{1D31DA84-487C-7949-BFF3-2B3A45F6463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When you look</a:t>
            </a:r>
            <a:r>
              <a:rPr lang="en-AU" baseline="0" dirty="0" smtClean="0"/>
              <a:t> at a document on Wikipedia about Canberra there will be a reference to the Australian Capital Territory. But instead of reiterating all the information about the ACT on this page, the page links to another document, that describes the ACT. Other pages will also have links either to the ACT or Canberra, avoiding duplication of information while other websites can even point to the information on Wikipedia.</a:t>
            </a:r>
            <a:endParaRPr lang="en-AU" dirty="0"/>
          </a:p>
        </p:txBody>
      </p:sp>
      <p:sp>
        <p:nvSpPr>
          <p:cNvPr id="4" name="Slide Number Placeholder 3"/>
          <p:cNvSpPr>
            <a:spLocks noGrp="1"/>
          </p:cNvSpPr>
          <p:nvPr>
            <p:ph type="sldNum" sz="quarter" idx="10"/>
          </p:nvPr>
        </p:nvSpPr>
        <p:spPr/>
        <p:txBody>
          <a:bodyPr/>
          <a:lstStyle/>
          <a:p>
            <a:fld id="{1D31DA84-487C-7949-BFF3-2B3A45F6463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The</a:t>
            </a:r>
            <a:r>
              <a:rPr lang="en-AU" baseline="0" dirty="0" smtClean="0"/>
              <a:t> problem with hyperlinks is that they link documents, not the actual data. So if we want to make statements about the actual THING, Canberra Grammar school in a dataset, hyperlinks are of no use to us. We want a mechanism where we can say, find more data about this specific thing in another dataset.</a:t>
            </a:r>
            <a:endParaRPr lang="en-AU" dirty="0"/>
          </a:p>
        </p:txBody>
      </p:sp>
      <p:sp>
        <p:nvSpPr>
          <p:cNvPr id="4" name="Slide Number Placeholder 3"/>
          <p:cNvSpPr>
            <a:spLocks noGrp="1"/>
          </p:cNvSpPr>
          <p:nvPr>
            <p:ph type="sldNum" sz="quarter" idx="10"/>
          </p:nvPr>
        </p:nvSpPr>
        <p:spPr/>
        <p:txBody>
          <a:bodyPr/>
          <a:lstStyle/>
          <a:p>
            <a:fld id="{1D31DA84-487C-7949-BFF3-2B3A45F6463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There is a standardised method for doing exactly</a:t>
            </a:r>
            <a:r>
              <a:rPr lang="en-AU" baseline="0" dirty="0" smtClean="0"/>
              <a:t> that, and it is called Linked Data.</a:t>
            </a:r>
          </a:p>
        </p:txBody>
      </p:sp>
      <p:sp>
        <p:nvSpPr>
          <p:cNvPr id="4" name="Slide Number Placeholder 3"/>
          <p:cNvSpPr>
            <a:spLocks noGrp="1"/>
          </p:cNvSpPr>
          <p:nvPr>
            <p:ph type="sldNum" sz="quarter" idx="10"/>
          </p:nvPr>
        </p:nvSpPr>
        <p:spPr/>
        <p:txBody>
          <a:bodyPr/>
          <a:lstStyle/>
          <a:p>
            <a:fld id="{1D31DA84-487C-7949-BFF3-2B3A45F6463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B7E381-BF01-4448-839E-82A33FF485BE}" type="datetimeFigureOut">
              <a:rPr lang="en-US" smtClean="0"/>
              <a:t>8/18/17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F613B-9B53-8347-8417-B0EEAE359EEE}" type="slidenum">
              <a:rPr lang="en-US" smtClean="0"/>
              <a:t>‹#›</a:t>
            </a:fld>
            <a:endParaRPr lang="en-US"/>
          </a:p>
        </p:txBody>
      </p:sp>
    </p:spTree>
    <p:extLst>
      <p:ext uri="{BB962C8B-B14F-4D97-AF65-F5344CB8AC3E}">
        <p14:creationId xmlns:p14="http://schemas.microsoft.com/office/powerpoint/2010/main" val="498817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B7E381-BF01-4448-839E-82A33FF485BE}" type="datetimeFigureOut">
              <a:rPr lang="en-US" smtClean="0"/>
              <a:t>8/18/17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F613B-9B53-8347-8417-B0EEAE359EEE}" type="slidenum">
              <a:rPr lang="en-US" smtClean="0"/>
              <a:t>‹#›</a:t>
            </a:fld>
            <a:endParaRPr lang="en-US"/>
          </a:p>
        </p:txBody>
      </p:sp>
    </p:spTree>
    <p:extLst>
      <p:ext uri="{BB962C8B-B14F-4D97-AF65-F5344CB8AC3E}">
        <p14:creationId xmlns:p14="http://schemas.microsoft.com/office/powerpoint/2010/main" val="1991499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B7E381-BF01-4448-839E-82A33FF485BE}" type="datetimeFigureOut">
              <a:rPr lang="en-US" smtClean="0"/>
              <a:t>8/18/17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F613B-9B53-8347-8417-B0EEAE359EEE}" type="slidenum">
              <a:rPr lang="en-US" smtClean="0"/>
              <a:t>‹#›</a:t>
            </a:fld>
            <a:endParaRPr lang="en-US"/>
          </a:p>
        </p:txBody>
      </p:sp>
    </p:spTree>
    <p:extLst>
      <p:ext uri="{BB962C8B-B14F-4D97-AF65-F5344CB8AC3E}">
        <p14:creationId xmlns:p14="http://schemas.microsoft.com/office/powerpoint/2010/main" val="2355751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B7E381-BF01-4448-839E-82A33FF485BE}" type="datetimeFigureOut">
              <a:rPr lang="en-US" smtClean="0"/>
              <a:t>8/18/17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F613B-9B53-8347-8417-B0EEAE359EEE}" type="slidenum">
              <a:rPr lang="en-US" smtClean="0"/>
              <a:t>‹#›</a:t>
            </a:fld>
            <a:endParaRPr lang="en-US"/>
          </a:p>
        </p:txBody>
      </p:sp>
    </p:spTree>
    <p:extLst>
      <p:ext uri="{BB962C8B-B14F-4D97-AF65-F5344CB8AC3E}">
        <p14:creationId xmlns:p14="http://schemas.microsoft.com/office/powerpoint/2010/main" val="2230614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B7E381-BF01-4448-839E-82A33FF485BE}" type="datetimeFigureOut">
              <a:rPr lang="en-US" smtClean="0"/>
              <a:t>8/18/17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F613B-9B53-8347-8417-B0EEAE359EEE}" type="slidenum">
              <a:rPr lang="en-US" smtClean="0"/>
              <a:t>‹#›</a:t>
            </a:fld>
            <a:endParaRPr lang="en-US"/>
          </a:p>
        </p:txBody>
      </p:sp>
    </p:spTree>
    <p:extLst>
      <p:ext uri="{BB962C8B-B14F-4D97-AF65-F5344CB8AC3E}">
        <p14:creationId xmlns:p14="http://schemas.microsoft.com/office/powerpoint/2010/main" val="375973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B7E381-BF01-4448-839E-82A33FF485BE}" type="datetimeFigureOut">
              <a:rPr lang="en-US" smtClean="0"/>
              <a:t>8/18/17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4F613B-9B53-8347-8417-B0EEAE359EEE}" type="slidenum">
              <a:rPr lang="en-US" smtClean="0"/>
              <a:t>‹#›</a:t>
            </a:fld>
            <a:endParaRPr lang="en-US"/>
          </a:p>
        </p:txBody>
      </p:sp>
    </p:spTree>
    <p:extLst>
      <p:ext uri="{BB962C8B-B14F-4D97-AF65-F5344CB8AC3E}">
        <p14:creationId xmlns:p14="http://schemas.microsoft.com/office/powerpoint/2010/main" val="703218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B7E381-BF01-4448-839E-82A33FF485BE}" type="datetimeFigureOut">
              <a:rPr lang="en-US" smtClean="0"/>
              <a:t>8/18/17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4F613B-9B53-8347-8417-B0EEAE359EEE}" type="slidenum">
              <a:rPr lang="en-US" smtClean="0"/>
              <a:t>‹#›</a:t>
            </a:fld>
            <a:endParaRPr lang="en-US"/>
          </a:p>
        </p:txBody>
      </p:sp>
    </p:spTree>
    <p:extLst>
      <p:ext uri="{BB962C8B-B14F-4D97-AF65-F5344CB8AC3E}">
        <p14:creationId xmlns:p14="http://schemas.microsoft.com/office/powerpoint/2010/main" val="3300242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B7E381-BF01-4448-839E-82A33FF485BE}" type="datetimeFigureOut">
              <a:rPr lang="en-US" smtClean="0"/>
              <a:t>8/18/17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4F613B-9B53-8347-8417-B0EEAE359EEE}" type="slidenum">
              <a:rPr lang="en-US" smtClean="0"/>
              <a:t>‹#›</a:t>
            </a:fld>
            <a:endParaRPr lang="en-US"/>
          </a:p>
        </p:txBody>
      </p:sp>
    </p:spTree>
    <p:extLst>
      <p:ext uri="{BB962C8B-B14F-4D97-AF65-F5344CB8AC3E}">
        <p14:creationId xmlns:p14="http://schemas.microsoft.com/office/powerpoint/2010/main" val="3064298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B7E381-BF01-4448-839E-82A33FF485BE}" type="datetimeFigureOut">
              <a:rPr lang="en-US" smtClean="0"/>
              <a:t>8/18/17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4F613B-9B53-8347-8417-B0EEAE359EEE}" type="slidenum">
              <a:rPr lang="en-US" smtClean="0"/>
              <a:t>‹#›</a:t>
            </a:fld>
            <a:endParaRPr lang="en-US"/>
          </a:p>
        </p:txBody>
      </p:sp>
    </p:spTree>
    <p:extLst>
      <p:ext uri="{BB962C8B-B14F-4D97-AF65-F5344CB8AC3E}">
        <p14:creationId xmlns:p14="http://schemas.microsoft.com/office/powerpoint/2010/main" val="3063016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B7E381-BF01-4448-839E-82A33FF485BE}" type="datetimeFigureOut">
              <a:rPr lang="en-US" smtClean="0"/>
              <a:t>8/18/17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4F613B-9B53-8347-8417-B0EEAE359EEE}" type="slidenum">
              <a:rPr lang="en-US" smtClean="0"/>
              <a:t>‹#›</a:t>
            </a:fld>
            <a:endParaRPr lang="en-US"/>
          </a:p>
        </p:txBody>
      </p:sp>
    </p:spTree>
    <p:extLst>
      <p:ext uri="{BB962C8B-B14F-4D97-AF65-F5344CB8AC3E}">
        <p14:creationId xmlns:p14="http://schemas.microsoft.com/office/powerpoint/2010/main" val="3508409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B7E381-BF01-4448-839E-82A33FF485BE}" type="datetimeFigureOut">
              <a:rPr lang="en-US" smtClean="0"/>
              <a:t>8/18/17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4F613B-9B53-8347-8417-B0EEAE359EEE}" type="slidenum">
              <a:rPr lang="en-US" smtClean="0"/>
              <a:t>‹#›</a:t>
            </a:fld>
            <a:endParaRPr lang="en-US"/>
          </a:p>
        </p:txBody>
      </p:sp>
    </p:spTree>
    <p:extLst>
      <p:ext uri="{BB962C8B-B14F-4D97-AF65-F5344CB8AC3E}">
        <p14:creationId xmlns:p14="http://schemas.microsoft.com/office/powerpoint/2010/main" val="3586661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B7E381-BF01-4448-839E-82A33FF485BE}" type="datetimeFigureOut">
              <a:rPr lang="en-US" smtClean="0"/>
              <a:t>8/18/17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F613B-9B53-8347-8417-B0EEAE359EEE}" type="slidenum">
              <a:rPr lang="en-US" smtClean="0"/>
              <a:t>‹#›</a:t>
            </a:fld>
            <a:endParaRPr lang="en-US"/>
          </a:p>
        </p:txBody>
      </p:sp>
    </p:spTree>
    <p:extLst>
      <p:ext uri="{BB962C8B-B14F-4D97-AF65-F5344CB8AC3E}">
        <p14:creationId xmlns:p14="http://schemas.microsoft.com/office/powerpoint/2010/main" val="1856971900"/>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txStyles>
    <p:titleStyle>
      <a:lvl1pPr algn="ctr" defTabSz="457200" rtl="0" eaLnBrk="1" latinLnBrk="0" hangingPunct="1">
        <a:spcBef>
          <a:spcPct val="0"/>
        </a:spcBef>
        <a:buNone/>
        <a:defRPr sz="4400" b="1" kern="1200">
          <a:solidFill>
            <a:schemeClr val="accent1">
              <a:lumMod val="50000"/>
            </a:schemeClr>
          </a:solidFill>
          <a:latin typeface="Avenir Light"/>
          <a:ea typeface="+mj-ea"/>
          <a:cs typeface="Avenir Light"/>
        </a:defRPr>
      </a:lvl1pPr>
    </p:titleStyle>
    <p:bodyStyle>
      <a:lvl1pPr marL="342900" indent="-342900" algn="l" defTabSz="457200" rtl="0" eaLnBrk="1" latinLnBrk="0" hangingPunct="1">
        <a:spcBef>
          <a:spcPts val="1000"/>
        </a:spcBef>
        <a:spcAft>
          <a:spcPts val="600"/>
        </a:spcAft>
        <a:buFont typeface="Arial"/>
        <a:buChar char="•"/>
        <a:defRPr sz="3400" kern="1200">
          <a:solidFill>
            <a:schemeClr val="accent1">
              <a:lumMod val="50000"/>
            </a:schemeClr>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rgbClr val="3F3F3F"/>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rgbClr val="3F3F3F"/>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rgbClr val="3F3F3F"/>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rgbClr val="3F3F3F"/>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hyperlink" Target="http://example.com/composer/" TargetMode="External"/><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linked.data.gov.au" TargetMode="External"/><Relationship Id="rId3" Type="http://schemas.openxmlformats.org/officeDocument/2006/relationships/hyperlink" Target="https://github.com/AGLDW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Examining best practice methods for publishing structured data and linking government data </a:t>
            </a:r>
            <a:r>
              <a:rPr lang="en-US" dirty="0"/>
              <a:t>	</a:t>
            </a:r>
          </a:p>
        </p:txBody>
      </p:sp>
      <p:sp>
        <p:nvSpPr>
          <p:cNvPr id="9" name="Subtitle 8"/>
          <p:cNvSpPr>
            <a:spLocks noGrp="1"/>
          </p:cNvSpPr>
          <p:nvPr>
            <p:ph type="subTitle" idx="1"/>
          </p:nvPr>
        </p:nvSpPr>
        <p:spPr>
          <a:xfrm>
            <a:off x="901700" y="3886200"/>
            <a:ext cx="7442200" cy="1752600"/>
          </a:xfrm>
        </p:spPr>
        <p:txBody>
          <a:bodyPr>
            <a:noAutofit/>
          </a:bodyPr>
          <a:lstStyle/>
          <a:p>
            <a:endParaRPr lang="en-AU" dirty="0" smtClean="0">
              <a:solidFill>
                <a:srgbClr val="000000"/>
              </a:solidFill>
            </a:endParaRPr>
          </a:p>
          <a:p>
            <a:r>
              <a:rPr lang="en-AU" sz="2600" dirty="0" smtClean="0">
                <a:solidFill>
                  <a:srgbClr val="000000"/>
                </a:solidFill>
              </a:rPr>
              <a:t>Dr Armin Haller</a:t>
            </a:r>
          </a:p>
          <a:p>
            <a:r>
              <a:rPr lang="en-AU" sz="2400" dirty="0" smtClean="0"/>
              <a:t>Australian </a:t>
            </a:r>
            <a:r>
              <a:rPr lang="en-AU" sz="2400" dirty="0"/>
              <a:t>Government Linked Data Working Group</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1"/>
                </a:solidFill>
                <a:ea typeface="+mj-ea"/>
              </a:rPr>
              <a:t>Linked Data principles</a:t>
            </a:r>
            <a:endParaRPr lang="en-US" dirty="0">
              <a:solidFill>
                <a:schemeClr val="tx1"/>
              </a:solidFill>
              <a:ea typeface="+mj-ea"/>
            </a:endParaRPr>
          </a:p>
        </p:txBody>
      </p:sp>
      <p:sp>
        <p:nvSpPr>
          <p:cNvPr id="3" name="Content Placeholder 2"/>
          <p:cNvSpPr>
            <a:spLocks noGrp="1"/>
          </p:cNvSpPr>
          <p:nvPr>
            <p:ph idx="1"/>
          </p:nvPr>
        </p:nvSpPr>
        <p:spPr/>
        <p:txBody>
          <a:bodyPr>
            <a:normAutofit fontScale="92500"/>
          </a:bodyPr>
          <a:lstStyle/>
          <a:p>
            <a:pPr marL="633222" indent="-514350">
              <a:buAutoNum type="arabicPeriod"/>
            </a:pPr>
            <a:r>
              <a:rPr lang="en-US" dirty="0" smtClean="0"/>
              <a:t>Use </a:t>
            </a:r>
            <a:r>
              <a:rPr lang="en-US" b="1" u="sng" dirty="0"/>
              <a:t>URIs</a:t>
            </a:r>
            <a:r>
              <a:rPr lang="en-US" dirty="0" smtClean="0"/>
              <a:t> to name </a:t>
            </a:r>
            <a:r>
              <a:rPr lang="en-US" i="1" dirty="0">
                <a:solidFill>
                  <a:srgbClr val="800000"/>
                </a:solidFill>
              </a:rPr>
              <a:t>‘</a:t>
            </a:r>
            <a:r>
              <a:rPr lang="en-US" i="1" dirty="0">
                <a:solidFill>
                  <a:srgbClr val="723C3D"/>
                </a:solidFill>
              </a:rPr>
              <a:t>THINGS</a:t>
            </a:r>
            <a:r>
              <a:rPr lang="en-US" i="1" dirty="0">
                <a:solidFill>
                  <a:srgbClr val="800000"/>
                </a:solidFill>
              </a:rPr>
              <a:t>’</a:t>
            </a:r>
          </a:p>
          <a:p>
            <a:pPr marL="633222" indent="-514350">
              <a:buAutoNum type="arabicPeriod"/>
            </a:pPr>
            <a:endParaRPr lang="en-US" dirty="0" smtClean="0"/>
          </a:p>
          <a:p>
            <a:pPr marL="633222" indent="-514350">
              <a:buFont typeface="+mj-lt"/>
              <a:buAutoNum type="arabicPeriod"/>
            </a:pPr>
            <a:r>
              <a:rPr lang="en-US" dirty="0"/>
              <a:t>Use</a:t>
            </a:r>
            <a:r>
              <a:rPr lang="en-US" dirty="0" smtClean="0"/>
              <a:t> </a:t>
            </a:r>
            <a:r>
              <a:rPr lang="en-US" b="1" u="sng" dirty="0"/>
              <a:t>URLs</a:t>
            </a:r>
            <a:r>
              <a:rPr lang="en-US" dirty="0" smtClean="0"/>
              <a:t> for those </a:t>
            </a:r>
            <a:r>
              <a:rPr lang="en-US" i="1" dirty="0">
                <a:solidFill>
                  <a:srgbClr val="800000"/>
                </a:solidFill>
              </a:rPr>
              <a:t>‘</a:t>
            </a:r>
            <a:r>
              <a:rPr lang="en-US" i="1" dirty="0">
                <a:solidFill>
                  <a:srgbClr val="723C3D"/>
                </a:solidFill>
              </a:rPr>
              <a:t>THINGS</a:t>
            </a:r>
            <a:r>
              <a:rPr lang="en-US" i="1" dirty="0">
                <a:solidFill>
                  <a:srgbClr val="800000"/>
                </a:solidFill>
              </a:rPr>
              <a:t>’</a:t>
            </a:r>
            <a:r>
              <a:rPr lang="en-US" i="1" dirty="0"/>
              <a:t> </a:t>
            </a:r>
            <a:r>
              <a:rPr lang="en-US" dirty="0" smtClean="0"/>
              <a:t>if possible</a:t>
            </a:r>
          </a:p>
          <a:p>
            <a:pPr marL="971550" lvl="1" indent="-514350">
              <a:buAutoNum type="arabicPeriod"/>
            </a:pPr>
            <a:endParaRPr lang="en-US" dirty="0" smtClean="0"/>
          </a:p>
          <a:p>
            <a:pPr marL="633222" indent="-514350">
              <a:buFont typeface="+mj-lt"/>
              <a:buAutoNum type="arabicPeriod"/>
            </a:pPr>
            <a:r>
              <a:rPr lang="en-US" dirty="0" smtClean="0"/>
              <a:t>Provide </a:t>
            </a:r>
            <a:r>
              <a:rPr lang="en-US" b="1" u="sng" dirty="0"/>
              <a:t>useful </a:t>
            </a:r>
            <a:r>
              <a:rPr lang="en-US" b="1" u="sng" dirty="0" smtClean="0"/>
              <a:t>information</a:t>
            </a:r>
            <a:r>
              <a:rPr lang="en-US" b="1" dirty="0" smtClean="0"/>
              <a:t> </a:t>
            </a:r>
            <a:r>
              <a:rPr lang="en-US" dirty="0" smtClean="0"/>
              <a:t>at that URL</a:t>
            </a:r>
          </a:p>
          <a:p>
            <a:pPr marL="633222" indent="-514350">
              <a:buFont typeface="+mj-lt"/>
              <a:buAutoNum type="arabicPeriod"/>
            </a:pPr>
            <a:endParaRPr lang="en-US" sz="3200" b="1" dirty="0">
              <a:solidFill>
                <a:srgbClr val="672020"/>
              </a:solidFill>
            </a:endParaRPr>
          </a:p>
          <a:p>
            <a:pPr marL="633222" indent="-514350">
              <a:buFont typeface="+mj-lt"/>
              <a:buAutoNum type="arabicPeriod"/>
            </a:pPr>
            <a:r>
              <a:rPr lang="en-US" dirty="0"/>
              <a:t>Include </a:t>
            </a:r>
            <a:r>
              <a:rPr lang="en-US" u="sng" dirty="0"/>
              <a:t>links</a:t>
            </a:r>
            <a:r>
              <a:rPr lang="en-US" dirty="0"/>
              <a:t> to </a:t>
            </a:r>
            <a:r>
              <a:rPr lang="en-US" dirty="0" smtClean="0"/>
              <a:t>other ‘</a:t>
            </a:r>
            <a:r>
              <a:rPr lang="en-US" i="1" dirty="0" smtClean="0">
                <a:solidFill>
                  <a:srgbClr val="723C3D"/>
                </a:solidFill>
              </a:rPr>
              <a:t>THINGS</a:t>
            </a:r>
            <a:r>
              <a:rPr lang="en-US" i="1" dirty="0" smtClean="0"/>
              <a:t>’</a:t>
            </a:r>
          </a:p>
        </p:txBody>
      </p:sp>
    </p:spTree>
    <p:extLst>
      <p:ext uri="{BB962C8B-B14F-4D97-AF65-F5344CB8AC3E}">
        <p14:creationId xmlns:p14="http://schemas.microsoft.com/office/powerpoint/2010/main" val="2947772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0000"/>
                </a:solidFill>
              </a:rPr>
              <a:t>1. </a:t>
            </a:r>
            <a:r>
              <a:rPr lang="en-US" dirty="0">
                <a:solidFill>
                  <a:srgbClr val="000000"/>
                </a:solidFill>
                <a:cs typeface="Calibri"/>
              </a:rPr>
              <a:t>Use </a:t>
            </a:r>
            <a:r>
              <a:rPr lang="en-US" b="1" u="sng" dirty="0">
                <a:solidFill>
                  <a:srgbClr val="000000"/>
                </a:solidFill>
                <a:cs typeface="Calibri"/>
              </a:rPr>
              <a:t>URIs</a:t>
            </a:r>
            <a:r>
              <a:rPr lang="en-US" dirty="0">
                <a:solidFill>
                  <a:srgbClr val="000000"/>
                </a:solidFill>
                <a:cs typeface="Calibri"/>
              </a:rPr>
              <a:t> to name </a:t>
            </a:r>
            <a:r>
              <a:rPr lang="en-US" i="1" dirty="0">
                <a:solidFill>
                  <a:srgbClr val="000000"/>
                </a:solidFill>
                <a:cs typeface="Calibri"/>
              </a:rPr>
              <a:t>‘</a:t>
            </a:r>
            <a:r>
              <a:rPr lang="en-US" i="1" dirty="0">
                <a:solidFill>
                  <a:srgbClr val="800000"/>
                </a:solidFill>
                <a:cs typeface="Calibri"/>
              </a:rPr>
              <a:t>THINGS</a:t>
            </a:r>
            <a:r>
              <a:rPr lang="en-US" i="1" dirty="0">
                <a:solidFill>
                  <a:srgbClr val="000000"/>
                </a:solidFill>
                <a:cs typeface="Calibri"/>
              </a:rPr>
              <a:t>’</a:t>
            </a:r>
            <a:endParaRPr lang="en-US" dirty="0">
              <a:solidFill>
                <a:srgbClr val="000000"/>
              </a:solidFill>
            </a:endParaRPr>
          </a:p>
        </p:txBody>
      </p:sp>
      <p:sp>
        <p:nvSpPr>
          <p:cNvPr id="3" name="Content Placeholder 2"/>
          <p:cNvSpPr>
            <a:spLocks noGrp="1"/>
          </p:cNvSpPr>
          <p:nvPr>
            <p:ph idx="1"/>
          </p:nvPr>
        </p:nvSpPr>
        <p:spPr>
          <a:xfrm>
            <a:off x="457199" y="1600200"/>
            <a:ext cx="8526105" cy="4525963"/>
          </a:xfrm>
        </p:spPr>
        <p:txBody>
          <a:bodyPr>
            <a:normAutofit/>
          </a:bodyPr>
          <a:lstStyle/>
          <a:p>
            <a:r>
              <a:rPr lang="en-US" dirty="0" smtClean="0"/>
              <a:t>URI – Uniform Resource Identifier</a:t>
            </a:r>
          </a:p>
          <a:p>
            <a:pPr lvl="1">
              <a:buNone/>
            </a:pPr>
            <a:r>
              <a:rPr lang="en-US" sz="2600" dirty="0" smtClean="0"/>
              <a:t>Compact </a:t>
            </a:r>
            <a:r>
              <a:rPr lang="en-US" sz="2600" b="1" dirty="0" smtClean="0">
                <a:solidFill>
                  <a:srgbClr val="672020"/>
                </a:solidFill>
              </a:rPr>
              <a:t>sequence of characters </a:t>
            </a:r>
            <a:r>
              <a:rPr lang="en-US" sz="2600" dirty="0" smtClean="0"/>
              <a:t>…</a:t>
            </a:r>
          </a:p>
          <a:p>
            <a:pPr lvl="1">
              <a:buNone/>
            </a:pPr>
            <a:r>
              <a:rPr lang="en-US" sz="2600" dirty="0" smtClean="0"/>
              <a:t>… </a:t>
            </a:r>
            <a:r>
              <a:rPr lang="en-US" sz="2600" b="1" dirty="0" smtClean="0">
                <a:solidFill>
                  <a:srgbClr val="672020"/>
                </a:solidFill>
              </a:rPr>
              <a:t>identifies</a:t>
            </a:r>
            <a:r>
              <a:rPr lang="en-US" sz="2600" dirty="0" smtClean="0"/>
              <a:t> an abstract or physical resource</a:t>
            </a:r>
          </a:p>
          <a:p>
            <a:pPr marL="457200" lvl="1" indent="0">
              <a:buNone/>
            </a:pPr>
            <a:r>
              <a:rPr lang="en-US" sz="2600" dirty="0" smtClean="0"/>
              <a:t>[RFC3986</a:t>
            </a:r>
            <a:r>
              <a:rPr lang="en-US" sz="2600" dirty="0"/>
              <a:t>]</a:t>
            </a:r>
            <a:endParaRPr lang="en-US" sz="2600" dirty="0" smtClean="0"/>
          </a:p>
          <a:p>
            <a:pPr marL="457200" lvl="1" indent="0">
              <a:buNone/>
            </a:pPr>
            <a:endParaRPr lang="en-US" dirty="0" smtClean="0"/>
          </a:p>
          <a:p>
            <a:r>
              <a:rPr lang="en-US" dirty="0" smtClean="0"/>
              <a:t>In Linked Data Web </a:t>
            </a:r>
            <a:r>
              <a:rPr lang="en-US" b="1" dirty="0" smtClean="0">
                <a:sym typeface="Symbol"/>
              </a:rPr>
              <a:t></a:t>
            </a:r>
            <a:r>
              <a:rPr lang="en-US" dirty="0" smtClean="0"/>
              <a:t> URI = URL</a:t>
            </a:r>
            <a:br>
              <a:rPr lang="en-US" dirty="0" smtClean="0"/>
            </a:br>
            <a:r>
              <a:rPr lang="en-US" sz="1900" u="sng" dirty="0">
                <a:solidFill>
                  <a:srgbClr val="723C3D"/>
                </a:solidFill>
                <a:latin typeface="Calibri"/>
                <a:cs typeface="Calibri"/>
              </a:rPr>
              <a:t>http://lab.environment.data.gov.au/id/acorn-system/</a:t>
            </a:r>
            <a:r>
              <a:rPr lang="en-US" sz="1900" u="sng" dirty="0" smtClean="0">
                <a:solidFill>
                  <a:srgbClr val="723C3D"/>
                </a:solidFill>
                <a:latin typeface="Calibri"/>
                <a:cs typeface="Calibri"/>
              </a:rPr>
              <a:t>Adelaide_023090_023000</a:t>
            </a:r>
          </a:p>
          <a:p>
            <a:endParaRPr lang="en-US" sz="1800" u="sng" dirty="0">
              <a:solidFill>
                <a:srgbClr val="723C3D"/>
              </a:solidFill>
            </a:endParaRPr>
          </a:p>
          <a:p>
            <a:endParaRPr lang="en-US" sz="1800" u="sng" dirty="0">
              <a:solidFill>
                <a:srgbClr val="723C3D"/>
              </a:solidFill>
            </a:endParaRPr>
          </a:p>
        </p:txBody>
      </p:sp>
    </p:spTree>
    <p:extLst>
      <p:ext uri="{BB962C8B-B14F-4D97-AF65-F5344CB8AC3E}">
        <p14:creationId xmlns:p14="http://schemas.microsoft.com/office/powerpoint/2010/main" val="41448435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solidFill>
                  <a:srgbClr val="000000"/>
                </a:solidFill>
              </a:rPr>
              <a:t>1. </a:t>
            </a:r>
            <a:r>
              <a:rPr lang="en-US" dirty="0">
                <a:solidFill>
                  <a:srgbClr val="000000"/>
                </a:solidFill>
                <a:cs typeface="Calibri"/>
              </a:rPr>
              <a:t>Use </a:t>
            </a:r>
            <a:r>
              <a:rPr lang="en-US" b="1" u="sng" dirty="0">
                <a:solidFill>
                  <a:srgbClr val="000000"/>
                </a:solidFill>
                <a:cs typeface="Calibri"/>
              </a:rPr>
              <a:t>URIs</a:t>
            </a:r>
            <a:r>
              <a:rPr lang="en-US" dirty="0">
                <a:solidFill>
                  <a:srgbClr val="000000"/>
                </a:solidFill>
                <a:cs typeface="Calibri"/>
              </a:rPr>
              <a:t> to name </a:t>
            </a:r>
            <a:r>
              <a:rPr lang="en-US" i="1" dirty="0">
                <a:solidFill>
                  <a:srgbClr val="000000"/>
                </a:solidFill>
                <a:cs typeface="Calibri"/>
              </a:rPr>
              <a:t>‘</a:t>
            </a:r>
            <a:r>
              <a:rPr lang="en-US" i="1" dirty="0">
                <a:solidFill>
                  <a:srgbClr val="723C3D"/>
                </a:solidFill>
                <a:cs typeface="Calibri"/>
              </a:rPr>
              <a:t>THINGS</a:t>
            </a:r>
            <a:r>
              <a:rPr lang="en-US" i="1" dirty="0" smtClean="0">
                <a:solidFill>
                  <a:srgbClr val="000000"/>
                </a:solidFill>
                <a:cs typeface="Calibri"/>
              </a:rPr>
              <a:t>’</a:t>
            </a:r>
            <a:endParaRPr lang="en-US" dirty="0">
              <a:solidFill>
                <a:srgbClr val="000000"/>
              </a:solidFill>
            </a:endParaRPr>
          </a:p>
        </p:txBody>
      </p:sp>
      <p:sp>
        <p:nvSpPr>
          <p:cNvPr id="3" name="Content Placeholder 2"/>
          <p:cNvSpPr>
            <a:spLocks noGrp="1"/>
          </p:cNvSpPr>
          <p:nvPr>
            <p:ph idx="1"/>
          </p:nvPr>
        </p:nvSpPr>
        <p:spPr/>
        <p:txBody>
          <a:bodyPr>
            <a:normAutofit/>
          </a:bodyPr>
          <a:lstStyle/>
          <a:p>
            <a:pPr marL="0" indent="0">
              <a:buNone/>
            </a:pPr>
            <a:r>
              <a:rPr lang="en-US" sz="2800" dirty="0" smtClean="0"/>
              <a:t>Identifying and naming real</a:t>
            </a:r>
            <a:r>
              <a:rPr lang="en-US" sz="2800" dirty="0"/>
              <a:t>-world and abstract </a:t>
            </a:r>
            <a:r>
              <a:rPr lang="en-US" sz="2800" i="1" dirty="0" smtClean="0">
                <a:solidFill>
                  <a:srgbClr val="800000"/>
                </a:solidFill>
              </a:rPr>
              <a:t>‘</a:t>
            </a:r>
            <a:r>
              <a:rPr lang="en-US" sz="2800" i="1" dirty="0" smtClean="0">
                <a:solidFill>
                  <a:srgbClr val="723C3D"/>
                </a:solidFill>
              </a:rPr>
              <a:t>THINGS</a:t>
            </a:r>
            <a:r>
              <a:rPr lang="en-US" sz="2800" i="1" dirty="0" smtClean="0">
                <a:solidFill>
                  <a:srgbClr val="800000"/>
                </a:solidFill>
              </a:rPr>
              <a:t>’</a:t>
            </a:r>
            <a:r>
              <a:rPr lang="en-US" sz="2800" dirty="0" smtClean="0"/>
              <a:t> with </a:t>
            </a:r>
            <a:r>
              <a:rPr lang="en-US" sz="2800" dirty="0"/>
              <a:t>URIs is extremely </a:t>
            </a:r>
            <a:r>
              <a:rPr lang="en-US" sz="2800" dirty="0" smtClean="0"/>
              <a:t>powerful, because:</a:t>
            </a:r>
          </a:p>
          <a:p>
            <a:r>
              <a:rPr lang="en-US" sz="2800" dirty="0" smtClean="0"/>
              <a:t>it </a:t>
            </a:r>
            <a:r>
              <a:rPr lang="en-US" sz="2800" u="sng" dirty="0" smtClean="0"/>
              <a:t>does not </a:t>
            </a:r>
            <a:r>
              <a:rPr lang="en-US" sz="2800" u="sng" dirty="0"/>
              <a:t>require any up-front </a:t>
            </a:r>
            <a:r>
              <a:rPr lang="en-US" sz="2800" u="sng" dirty="0" smtClean="0"/>
              <a:t>agreement</a:t>
            </a:r>
            <a:r>
              <a:rPr lang="en-US" sz="2800" dirty="0" smtClean="0"/>
              <a:t> as you are the owner </a:t>
            </a:r>
            <a:r>
              <a:rPr lang="en-US" sz="2800" dirty="0"/>
              <a:t>of </a:t>
            </a:r>
            <a:r>
              <a:rPr lang="en-US" sz="2800" dirty="0" smtClean="0"/>
              <a:t>that URI</a:t>
            </a:r>
          </a:p>
          <a:p>
            <a:r>
              <a:rPr lang="en-US" sz="2800" dirty="0" smtClean="0"/>
              <a:t>others can </a:t>
            </a:r>
            <a:r>
              <a:rPr lang="en-US" sz="2800" u="sng" dirty="0" smtClean="0"/>
              <a:t>reuse the URI</a:t>
            </a:r>
            <a:r>
              <a:rPr lang="en-US" sz="2800" dirty="0" smtClean="0"/>
              <a:t> and make further/other statements about that ‘THING’</a:t>
            </a:r>
            <a:endParaRPr lang="en-US" sz="2800" dirty="0"/>
          </a:p>
        </p:txBody>
      </p:sp>
    </p:spTree>
    <p:extLst>
      <p:ext uri="{BB962C8B-B14F-4D97-AF65-F5344CB8AC3E}">
        <p14:creationId xmlns:p14="http://schemas.microsoft.com/office/powerpoint/2010/main" val="17866364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1. Use </a:t>
            </a:r>
            <a:r>
              <a:rPr lang="en-US" b="1" u="sng" dirty="0" smtClean="0">
                <a:solidFill>
                  <a:srgbClr val="000000"/>
                </a:solidFill>
              </a:rPr>
              <a:t>URIs</a:t>
            </a:r>
            <a:r>
              <a:rPr lang="en-US" dirty="0" smtClean="0">
                <a:solidFill>
                  <a:srgbClr val="000000"/>
                </a:solidFill>
              </a:rPr>
              <a:t> to name </a:t>
            </a:r>
            <a:r>
              <a:rPr lang="en-US" i="1" dirty="0" smtClean="0">
                <a:solidFill>
                  <a:srgbClr val="000000"/>
                </a:solidFill>
              </a:rPr>
              <a:t>‘</a:t>
            </a:r>
            <a:r>
              <a:rPr lang="en-US" i="1" dirty="0" smtClean="0">
                <a:solidFill>
                  <a:srgbClr val="723C3D"/>
                </a:solidFill>
              </a:rPr>
              <a:t>THINGS</a:t>
            </a:r>
            <a:r>
              <a:rPr lang="en-US" i="1" dirty="0" smtClean="0">
                <a:solidFill>
                  <a:srgbClr val="000000"/>
                </a:solidFill>
              </a:rPr>
              <a:t>’</a:t>
            </a:r>
            <a:endParaRPr lang="en-AU" i="1" dirty="0">
              <a:solidFill>
                <a:srgbClr val="000000"/>
              </a:solidFill>
            </a:endParaRPr>
          </a:p>
        </p:txBody>
      </p:sp>
      <p:sp>
        <p:nvSpPr>
          <p:cNvPr id="3" name="Content Placeholder 2"/>
          <p:cNvSpPr>
            <a:spLocks noGrp="1"/>
          </p:cNvSpPr>
          <p:nvPr>
            <p:ph idx="1"/>
          </p:nvPr>
        </p:nvSpPr>
        <p:spPr/>
        <p:txBody>
          <a:bodyPr>
            <a:normAutofit fontScale="92500" lnSpcReduction="10000"/>
          </a:bodyPr>
          <a:lstStyle/>
          <a:p>
            <a:r>
              <a:rPr lang="en-AU" dirty="0" smtClean="0"/>
              <a:t>Government agencies already keep lists of identifiers </a:t>
            </a:r>
            <a:r>
              <a:rPr lang="en-AU" dirty="0"/>
              <a:t>for ‘</a:t>
            </a:r>
            <a:r>
              <a:rPr lang="en-AU" i="1" dirty="0" smtClean="0">
                <a:solidFill>
                  <a:srgbClr val="723C3D"/>
                </a:solidFill>
              </a:rPr>
              <a:t>THINGs</a:t>
            </a:r>
            <a:r>
              <a:rPr lang="en-AU" dirty="0"/>
              <a:t>’</a:t>
            </a:r>
            <a:r>
              <a:rPr lang="en-AU" dirty="0" smtClean="0"/>
              <a:t> they are responsible for</a:t>
            </a:r>
          </a:p>
          <a:p>
            <a:r>
              <a:rPr lang="en-US" dirty="0">
                <a:solidFill>
                  <a:srgbClr val="254061"/>
                </a:solidFill>
              </a:rPr>
              <a:t>URIs are required for ‘</a:t>
            </a:r>
            <a:r>
              <a:rPr lang="en-US" i="1" dirty="0" smtClean="0">
                <a:solidFill>
                  <a:srgbClr val="723C3D"/>
                </a:solidFill>
              </a:rPr>
              <a:t>THINGS</a:t>
            </a:r>
            <a:r>
              <a:rPr lang="en-US" i="1" dirty="0" smtClean="0">
                <a:solidFill>
                  <a:srgbClr val="254061"/>
                </a:solidFill>
              </a:rPr>
              <a:t>’</a:t>
            </a:r>
          </a:p>
          <a:p>
            <a:pPr lvl="1"/>
            <a:r>
              <a:rPr lang="en-US" dirty="0" smtClean="0"/>
              <a:t>people, places, companies, products, roads, hospitals, schools, events, natural resources, etc.</a:t>
            </a:r>
          </a:p>
          <a:p>
            <a:pPr lvl="1"/>
            <a:r>
              <a:rPr lang="en-AU" dirty="0" smtClean="0"/>
              <a:t>e.g. ‘ACT school location dataset’</a:t>
            </a:r>
          </a:p>
          <a:p>
            <a:pPr lvl="2"/>
            <a:r>
              <a:rPr lang="en-AU" dirty="0" smtClean="0"/>
              <a:t>uses 2060 as identifier for ‘Canberra Grammar School’</a:t>
            </a:r>
          </a:p>
          <a:p>
            <a:pPr lvl="2"/>
            <a:r>
              <a:rPr lang="en-AU" dirty="0" smtClean="0"/>
              <a:t>a better identifier would be:</a:t>
            </a:r>
            <a:br>
              <a:rPr lang="en-AU" dirty="0" smtClean="0"/>
            </a:br>
            <a:r>
              <a:rPr lang="en-AU" sz="2600" u="sng" dirty="0" smtClean="0">
                <a:solidFill>
                  <a:srgbClr val="723C3D"/>
                </a:solidFill>
                <a:latin typeface="Calibri"/>
                <a:cs typeface="Calibri"/>
              </a:rPr>
              <a:t>http://</a:t>
            </a:r>
            <a:r>
              <a:rPr lang="en-AU" sz="2600" u="sng" dirty="0" err="1" smtClean="0">
                <a:solidFill>
                  <a:srgbClr val="723C3D"/>
                </a:solidFill>
                <a:latin typeface="Calibri"/>
                <a:cs typeface="Calibri"/>
              </a:rPr>
              <a:t>education.data.act.gov.au</a:t>
            </a:r>
            <a:r>
              <a:rPr lang="en-AU" sz="2600" u="sng" dirty="0" smtClean="0">
                <a:solidFill>
                  <a:srgbClr val="723C3D"/>
                </a:solidFill>
                <a:latin typeface="Calibri"/>
                <a:cs typeface="Calibri"/>
              </a:rPr>
              <a:t>/id/school/2060</a:t>
            </a:r>
            <a:endParaRPr lang="en-US" sz="2600" u="sng" dirty="0" smtClean="0">
              <a:solidFill>
                <a:srgbClr val="723C3D"/>
              </a:solidFill>
              <a:latin typeface="Calibri"/>
              <a:cs typeface="Calibri"/>
            </a:endParaRPr>
          </a:p>
          <a:p>
            <a:pPr lvl="2"/>
            <a:endParaRPr lang="en-AU"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srgbClr val="000000"/>
                </a:solidFill>
              </a:rPr>
              <a:t>2. Use </a:t>
            </a:r>
            <a:r>
              <a:rPr lang="en-US" sz="4000" b="1" u="sng" dirty="0" smtClean="0">
                <a:solidFill>
                  <a:srgbClr val="000000"/>
                </a:solidFill>
              </a:rPr>
              <a:t>URLs</a:t>
            </a:r>
            <a:r>
              <a:rPr lang="en-US" sz="4000" dirty="0" smtClean="0">
                <a:solidFill>
                  <a:srgbClr val="000000"/>
                </a:solidFill>
              </a:rPr>
              <a:t> for those </a:t>
            </a:r>
            <a:r>
              <a:rPr lang="en-US" sz="4000" i="1" dirty="0" smtClean="0">
                <a:solidFill>
                  <a:srgbClr val="000000"/>
                </a:solidFill>
              </a:rPr>
              <a:t>‘</a:t>
            </a:r>
            <a:r>
              <a:rPr lang="en-US" sz="4000" i="1" dirty="0" smtClean="0">
                <a:solidFill>
                  <a:srgbClr val="723C3D"/>
                </a:solidFill>
              </a:rPr>
              <a:t>THINGS</a:t>
            </a:r>
            <a:r>
              <a:rPr lang="en-US" sz="4000" dirty="0" smtClean="0">
                <a:solidFill>
                  <a:srgbClr val="000000"/>
                </a:solidFill>
              </a:rPr>
              <a:t>’ if possible</a:t>
            </a:r>
            <a:endParaRPr lang="en-US" sz="4000" dirty="0">
              <a:solidFill>
                <a:srgbClr val="000000"/>
              </a:solidFill>
            </a:endParaRPr>
          </a:p>
        </p:txBody>
      </p:sp>
      <p:sp>
        <p:nvSpPr>
          <p:cNvPr id="3" name="Content Placeholder 2"/>
          <p:cNvSpPr>
            <a:spLocks noGrp="1"/>
          </p:cNvSpPr>
          <p:nvPr>
            <p:ph idx="1"/>
          </p:nvPr>
        </p:nvSpPr>
        <p:spPr/>
        <p:txBody>
          <a:bodyPr/>
          <a:lstStyle/>
          <a:p>
            <a:r>
              <a:rPr lang="en-US" dirty="0" smtClean="0"/>
              <a:t>Put information about these</a:t>
            </a:r>
            <a:r>
              <a:rPr lang="en-US" dirty="0"/>
              <a:t> ‘</a:t>
            </a:r>
            <a:r>
              <a:rPr lang="en-US" i="1" dirty="0" smtClean="0">
                <a:solidFill>
                  <a:srgbClr val="723C3D"/>
                </a:solidFill>
              </a:rPr>
              <a:t>THINGS</a:t>
            </a:r>
            <a:r>
              <a:rPr lang="en-US" dirty="0" smtClean="0"/>
              <a:t>’ on your website</a:t>
            </a:r>
          </a:p>
          <a:p>
            <a:pPr marL="457200" lvl="1" indent="0">
              <a:spcAft>
                <a:spcPts val="600"/>
              </a:spcAft>
              <a:buNone/>
            </a:pPr>
            <a:r>
              <a:rPr lang="en-US" dirty="0" smtClean="0"/>
              <a:t>i.e. when I type …</a:t>
            </a:r>
          </a:p>
          <a:p>
            <a:pPr marL="457200" lvl="1" indent="0">
              <a:buNone/>
            </a:pPr>
            <a:r>
              <a:rPr lang="en-AU" u="sng" dirty="0" smtClean="0">
                <a:solidFill>
                  <a:srgbClr val="800000"/>
                </a:solidFill>
                <a:latin typeface="Calibri"/>
                <a:cs typeface="Calibri"/>
              </a:rPr>
              <a:t>http://</a:t>
            </a:r>
            <a:r>
              <a:rPr lang="en-AU" u="sng" dirty="0" err="1" smtClean="0">
                <a:solidFill>
                  <a:srgbClr val="800000"/>
                </a:solidFill>
                <a:latin typeface="Calibri"/>
                <a:cs typeface="Calibri"/>
              </a:rPr>
              <a:t>education.data.act.gov.au</a:t>
            </a:r>
            <a:r>
              <a:rPr lang="en-AU" u="sng" dirty="0" smtClean="0">
                <a:solidFill>
                  <a:srgbClr val="800000"/>
                </a:solidFill>
                <a:latin typeface="Calibri"/>
                <a:cs typeface="Calibri"/>
              </a:rPr>
              <a:t>/</a:t>
            </a:r>
            <a:r>
              <a:rPr lang="en-AU" u="sng" dirty="0">
                <a:solidFill>
                  <a:srgbClr val="800000"/>
                </a:solidFill>
                <a:latin typeface="Calibri"/>
                <a:cs typeface="Calibri"/>
              </a:rPr>
              <a:t>i</a:t>
            </a:r>
            <a:r>
              <a:rPr lang="en-AU" u="sng" dirty="0" smtClean="0">
                <a:solidFill>
                  <a:srgbClr val="800000"/>
                </a:solidFill>
                <a:latin typeface="Calibri"/>
                <a:cs typeface="Calibri"/>
              </a:rPr>
              <a:t>d/school/2060</a:t>
            </a:r>
          </a:p>
          <a:p>
            <a:pPr marL="457200" lvl="1" indent="0">
              <a:spcBef>
                <a:spcPts val="624"/>
              </a:spcBef>
              <a:buNone/>
            </a:pPr>
            <a:r>
              <a:rPr lang="en-AU" dirty="0" smtClean="0"/>
              <a:t>… in my browser I should get some </a:t>
            </a:r>
            <a:r>
              <a:rPr lang="en-AU" u="sng" dirty="0" smtClean="0"/>
              <a:t>information about Canberra Grammar school</a:t>
            </a:r>
            <a:endParaRPr lang="en-US" u="sng" dirty="0" smtClean="0"/>
          </a:p>
          <a:p>
            <a:pPr lvl="2"/>
            <a:endParaRPr lang="en-US" dirty="0" smtClean="0"/>
          </a:p>
          <a:p>
            <a:pPr lvl="2"/>
            <a:endParaRPr lang="en-US" dirty="0" smtClean="0"/>
          </a:p>
        </p:txBody>
      </p:sp>
    </p:spTree>
    <p:extLst>
      <p:ext uri="{BB962C8B-B14F-4D97-AF65-F5344CB8AC3E}">
        <p14:creationId xmlns:p14="http://schemas.microsoft.com/office/powerpoint/2010/main" val="16924659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00"/>
                </a:solidFill>
              </a:rPr>
              <a:t>3. Provide </a:t>
            </a:r>
            <a:r>
              <a:rPr lang="en-US" b="1" u="sng" dirty="0" smtClean="0">
                <a:solidFill>
                  <a:srgbClr val="000000"/>
                </a:solidFill>
              </a:rPr>
              <a:t>useful information</a:t>
            </a:r>
            <a:r>
              <a:rPr lang="en-US" b="1" dirty="0" smtClean="0">
                <a:solidFill>
                  <a:srgbClr val="000000"/>
                </a:solidFill>
              </a:rPr>
              <a:t> </a:t>
            </a:r>
            <a:r>
              <a:rPr lang="en-US" dirty="0" smtClean="0">
                <a:solidFill>
                  <a:srgbClr val="000000"/>
                </a:solidFill>
              </a:rPr>
              <a:t>at that URL</a:t>
            </a:r>
            <a:endParaRPr lang="en-US" sz="3600" b="1" dirty="0">
              <a:solidFill>
                <a:srgbClr val="000000"/>
              </a:solidFill>
              <a:latin typeface="Calibri"/>
              <a:ea typeface="+mn-ea"/>
              <a:cs typeface="Calibri"/>
            </a:endParaRPr>
          </a:p>
        </p:txBody>
      </p:sp>
      <p:sp>
        <p:nvSpPr>
          <p:cNvPr id="3" name="Content Placeholder 2"/>
          <p:cNvSpPr>
            <a:spLocks noGrp="1"/>
          </p:cNvSpPr>
          <p:nvPr>
            <p:ph sz="half" idx="1"/>
          </p:nvPr>
        </p:nvSpPr>
        <p:spPr>
          <a:xfrm>
            <a:off x="457199" y="1600200"/>
            <a:ext cx="8118485" cy="1959139"/>
          </a:xfrm>
        </p:spPr>
        <p:txBody>
          <a:bodyPr>
            <a:normAutofit fontScale="77500" lnSpcReduction="20000"/>
          </a:bodyPr>
          <a:lstStyle/>
          <a:p>
            <a:pPr marL="0" indent="0">
              <a:lnSpc>
                <a:spcPct val="120000"/>
              </a:lnSpc>
              <a:buNone/>
            </a:pPr>
            <a:r>
              <a:rPr lang="en-US" dirty="0" smtClean="0"/>
              <a:t>Use knowledge representation languages (RDF/OWL) to …</a:t>
            </a:r>
          </a:p>
          <a:p>
            <a:pPr marL="266700" indent="-266700">
              <a:lnSpc>
                <a:spcPct val="120000"/>
              </a:lnSpc>
              <a:buNone/>
            </a:pPr>
            <a:r>
              <a:rPr lang="en-US" dirty="0" smtClean="0"/>
              <a:t>…	make </a:t>
            </a:r>
            <a:r>
              <a:rPr lang="en-US" dirty="0"/>
              <a:t>statements about </a:t>
            </a:r>
            <a:r>
              <a:rPr lang="en-US" dirty="0" smtClean="0"/>
              <a:t>resources (‘</a:t>
            </a:r>
            <a:r>
              <a:rPr lang="en-US" i="1" dirty="0" smtClean="0">
                <a:solidFill>
                  <a:srgbClr val="723C3D"/>
                </a:solidFill>
              </a:rPr>
              <a:t>THINGS</a:t>
            </a:r>
            <a:r>
              <a:rPr lang="en-US" dirty="0" smtClean="0"/>
              <a:t>’) </a:t>
            </a:r>
            <a:r>
              <a:rPr lang="en-US" dirty="0"/>
              <a:t>in the form </a:t>
            </a:r>
            <a:r>
              <a:rPr lang="en-US" dirty="0" smtClean="0"/>
              <a:t>of</a:t>
            </a:r>
            <a:br>
              <a:rPr lang="en-US" dirty="0" smtClean="0"/>
            </a:br>
            <a:r>
              <a:rPr lang="en-US" dirty="0" smtClean="0">
                <a:solidFill>
                  <a:schemeClr val="accent1">
                    <a:lumMod val="75000"/>
                  </a:schemeClr>
                </a:solidFill>
              </a:rPr>
              <a:t>Subject</a:t>
            </a:r>
            <a:r>
              <a:rPr lang="en-US" dirty="0" smtClean="0"/>
              <a:t>–</a:t>
            </a:r>
            <a:r>
              <a:rPr lang="en-US" dirty="0" smtClean="0">
                <a:solidFill>
                  <a:schemeClr val="accent2">
                    <a:lumMod val="75000"/>
                  </a:schemeClr>
                </a:solidFill>
              </a:rPr>
              <a:t>Predicate</a:t>
            </a:r>
            <a:r>
              <a:rPr lang="en-US" dirty="0" smtClean="0"/>
              <a:t>–</a:t>
            </a:r>
            <a:r>
              <a:rPr lang="en-US" dirty="0" smtClean="0">
                <a:solidFill>
                  <a:schemeClr val="accent4">
                    <a:lumMod val="75000"/>
                  </a:schemeClr>
                </a:solidFill>
              </a:rPr>
              <a:t>Object</a:t>
            </a:r>
            <a:r>
              <a:rPr lang="en-US" dirty="0" smtClean="0"/>
              <a:t> expressions:</a:t>
            </a:r>
          </a:p>
          <a:p>
            <a:pPr>
              <a:lnSpc>
                <a:spcPct val="120000"/>
              </a:lnSpc>
            </a:pPr>
            <a:endParaRPr lang="en-US" u="sng" dirty="0" smtClean="0">
              <a:solidFill>
                <a:srgbClr val="723C3D"/>
              </a:solidFill>
            </a:endParaRPr>
          </a:p>
          <a:p>
            <a:pPr marL="0" indent="0">
              <a:lnSpc>
                <a:spcPct val="120000"/>
              </a:lnSpc>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1315078432"/>
              </p:ext>
            </p:extLst>
          </p:nvPr>
        </p:nvGraphicFramePr>
        <p:xfrm>
          <a:off x="94068" y="3549616"/>
          <a:ext cx="8966200" cy="1107440"/>
        </p:xfrm>
        <a:graphic>
          <a:graphicData uri="http://schemas.openxmlformats.org/drawingml/2006/table">
            <a:tbl>
              <a:tblPr firstRow="1" bandRow="1">
                <a:tableStyleId>{5C22544A-7EE6-4342-B048-85BDC9FD1C3A}</a:tableStyleId>
              </a:tblPr>
              <a:tblGrid>
                <a:gridCol w="4419600"/>
                <a:gridCol w="1346200"/>
                <a:gridCol w="3200400"/>
              </a:tblGrid>
              <a:tr h="269240">
                <a:tc>
                  <a:txBody>
                    <a:bodyPr/>
                    <a:lstStyle/>
                    <a:p>
                      <a:r>
                        <a:rPr lang="en-US" dirty="0" smtClean="0">
                          <a:solidFill>
                            <a:schemeClr val="tx1"/>
                          </a:solidFill>
                          <a:latin typeface="Avenir Light"/>
                          <a:cs typeface="Avenir Light"/>
                        </a:rPr>
                        <a:t>Subject</a:t>
                      </a:r>
                      <a:endParaRPr lang="en-US" dirty="0">
                        <a:solidFill>
                          <a:schemeClr val="tx1"/>
                        </a:solidFill>
                        <a:latin typeface="Avenir Light"/>
                        <a:cs typeface="Avenir Light"/>
                      </a:endParaRPr>
                    </a:p>
                  </a:txBody>
                  <a:tcPr marL="72000" marR="72000" marT="0" marB="0">
                    <a:solidFill>
                      <a:schemeClr val="accent1">
                        <a:lumMod val="60000"/>
                        <a:lumOff val="40000"/>
                      </a:schemeClr>
                    </a:solidFill>
                  </a:tcPr>
                </a:tc>
                <a:tc>
                  <a:txBody>
                    <a:bodyPr/>
                    <a:lstStyle/>
                    <a:p>
                      <a:r>
                        <a:rPr lang="en-US" dirty="0" smtClean="0">
                          <a:solidFill>
                            <a:schemeClr val="tx1"/>
                          </a:solidFill>
                          <a:latin typeface="Avenir Light"/>
                          <a:cs typeface="Avenir Light"/>
                        </a:rPr>
                        <a:t>Predicate</a:t>
                      </a:r>
                      <a:endParaRPr lang="en-US" dirty="0">
                        <a:solidFill>
                          <a:schemeClr val="tx1"/>
                        </a:solidFill>
                        <a:latin typeface="Avenir Light"/>
                        <a:cs typeface="Avenir Light"/>
                      </a:endParaRPr>
                    </a:p>
                  </a:txBody>
                  <a:tcPr>
                    <a:solidFill>
                      <a:schemeClr val="accent2">
                        <a:lumMod val="60000"/>
                        <a:lumOff val="40000"/>
                      </a:schemeClr>
                    </a:solidFill>
                  </a:tcPr>
                </a:tc>
                <a:tc>
                  <a:txBody>
                    <a:bodyPr/>
                    <a:lstStyle/>
                    <a:p>
                      <a:r>
                        <a:rPr lang="en-US" dirty="0" smtClean="0">
                          <a:solidFill>
                            <a:schemeClr val="tx1"/>
                          </a:solidFill>
                          <a:latin typeface="Avenir Light"/>
                          <a:cs typeface="Avenir Light"/>
                        </a:rPr>
                        <a:t>Object</a:t>
                      </a:r>
                      <a:endParaRPr lang="en-US" dirty="0">
                        <a:solidFill>
                          <a:schemeClr val="tx1"/>
                        </a:solidFill>
                        <a:latin typeface="Avenir Light"/>
                        <a:cs typeface="Avenir Light"/>
                      </a:endParaRPr>
                    </a:p>
                  </a:txBody>
                  <a:tcPr>
                    <a:solidFill>
                      <a:schemeClr val="accent4">
                        <a:lumMod val="60000"/>
                        <a:lumOff val="40000"/>
                      </a:schemeClr>
                    </a:solidFill>
                  </a:tcPr>
                </a:tc>
              </a:tr>
              <a:tr h="370840">
                <a:tc>
                  <a:txBody>
                    <a:bodyPr/>
                    <a:lstStyle/>
                    <a:p>
                      <a:r>
                        <a:rPr lang="en-US" sz="1500" u="sng" spc="0" dirty="0" smtClean="0">
                          <a:solidFill>
                            <a:srgbClr val="723C3D"/>
                          </a:solidFill>
                          <a:latin typeface="Calibri"/>
                          <a:cs typeface="Calibri"/>
                        </a:rPr>
                        <a:t>http://</a:t>
                      </a:r>
                      <a:r>
                        <a:rPr lang="en-US" sz="1500" u="sng" kern="1200" spc="0" dirty="0" err="1" smtClean="0">
                          <a:solidFill>
                            <a:srgbClr val="723C3D"/>
                          </a:solidFill>
                          <a:latin typeface="Calibri"/>
                          <a:ea typeface="+mn-ea"/>
                          <a:cs typeface="Calibri"/>
                        </a:rPr>
                        <a:t>dbpedia.org</a:t>
                      </a:r>
                      <a:r>
                        <a:rPr lang="en-US" sz="1500" u="sng" spc="0" dirty="0" smtClean="0">
                          <a:solidFill>
                            <a:srgbClr val="723C3D"/>
                          </a:solidFill>
                          <a:latin typeface="Calibri"/>
                          <a:cs typeface="Calibri"/>
                        </a:rPr>
                        <a:t>/resource/Canberra</a:t>
                      </a:r>
                      <a:r>
                        <a:rPr lang="en-US" sz="1500" spc="0" dirty="0" smtClean="0">
                          <a:latin typeface="Calibri"/>
                          <a:cs typeface="Calibri"/>
                        </a:rPr>
                        <a:t> </a:t>
                      </a:r>
                      <a:endParaRPr lang="en-US" sz="1500" spc="0" dirty="0">
                        <a:latin typeface="Calibri"/>
                        <a:cs typeface="Calibri"/>
                      </a:endParaRPr>
                    </a:p>
                  </a:txBody>
                  <a:tcPr>
                    <a:solidFill>
                      <a:schemeClr val="accent1">
                        <a:lumMod val="60000"/>
                        <a:lumOff val="40000"/>
                        <a:alpha val="50000"/>
                      </a:schemeClr>
                    </a:solidFill>
                  </a:tcPr>
                </a:tc>
                <a:tc>
                  <a:txBody>
                    <a:bodyPr/>
                    <a:lstStyle/>
                    <a:p>
                      <a:r>
                        <a:rPr lang="en-US" sz="1600" dirty="0" smtClean="0"/>
                        <a:t>Is capital of </a:t>
                      </a:r>
                      <a:endParaRPr lang="en-US" sz="1600" dirty="0"/>
                    </a:p>
                  </a:txBody>
                  <a:tcPr>
                    <a:solidFill>
                      <a:schemeClr val="accent2">
                        <a:lumMod val="60000"/>
                        <a:lumOff val="40000"/>
                        <a:alpha val="5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u="sng" dirty="0" smtClean="0">
                          <a:solidFill>
                            <a:srgbClr val="723C3D"/>
                          </a:solidFill>
                          <a:cs typeface="Calibri"/>
                        </a:rPr>
                        <a:t>http://dbpedia.org/resource/Australia</a:t>
                      </a:r>
                      <a:endParaRPr lang="en-US" sz="1500" dirty="0" smtClean="0"/>
                    </a:p>
                  </a:txBody>
                  <a:tcPr>
                    <a:solidFill>
                      <a:schemeClr val="accent4">
                        <a:lumMod val="60000"/>
                        <a:lumOff val="40000"/>
                        <a:alpha val="50000"/>
                      </a:schemeClr>
                    </a:solidFill>
                  </a:tcPr>
                </a:tc>
              </a:tr>
              <a:tr h="370840">
                <a:tc>
                  <a:txBody>
                    <a:bodyPr/>
                    <a:lstStyle/>
                    <a:p>
                      <a:r>
                        <a:rPr lang="en-US" sz="1500" b="0" i="0" u="sng" spc="-40" dirty="0" smtClean="0">
                          <a:solidFill>
                            <a:srgbClr val="723C3D"/>
                          </a:solidFill>
                          <a:latin typeface="Calibri"/>
                          <a:cs typeface="Calibri"/>
                        </a:rPr>
                        <a:t>http://</a:t>
                      </a:r>
                      <a:r>
                        <a:rPr lang="en-US" sz="1500" b="0" i="0" u="sng" spc="-40" dirty="0" err="1" smtClean="0">
                          <a:solidFill>
                            <a:srgbClr val="723C3D"/>
                          </a:solidFill>
                          <a:latin typeface="Calibri"/>
                          <a:cs typeface="Calibri"/>
                        </a:rPr>
                        <a:t>dbpedia.org</a:t>
                      </a:r>
                      <a:r>
                        <a:rPr lang="en-US" sz="1500" b="0" i="0" u="sng" spc="-40" dirty="0" smtClean="0">
                          <a:solidFill>
                            <a:srgbClr val="723C3D"/>
                          </a:solidFill>
                          <a:latin typeface="Calibri"/>
                          <a:cs typeface="Calibri"/>
                        </a:rPr>
                        <a:t>/resource/</a:t>
                      </a:r>
                      <a:r>
                        <a:rPr lang="en-US" sz="1500" b="0" i="0" u="sng" spc="-40" dirty="0" err="1" smtClean="0">
                          <a:solidFill>
                            <a:srgbClr val="723C3D"/>
                          </a:solidFill>
                          <a:latin typeface="Calibri"/>
                          <a:cs typeface="Calibri"/>
                        </a:rPr>
                        <a:t>Canberra_Grammar_School</a:t>
                      </a:r>
                      <a:endParaRPr lang="en-US" sz="1500" b="0" i="0" spc="-40" dirty="0">
                        <a:latin typeface="Calibri"/>
                        <a:cs typeface="Calibri"/>
                      </a:endParaRPr>
                    </a:p>
                  </a:txBody>
                  <a:tcPr>
                    <a:solidFill>
                      <a:schemeClr val="accent1">
                        <a:lumMod val="60000"/>
                        <a:lumOff val="40000"/>
                        <a:alpha val="50000"/>
                      </a:schemeClr>
                    </a:solidFill>
                  </a:tcPr>
                </a:tc>
                <a:tc>
                  <a:txBody>
                    <a:bodyPr/>
                    <a:lstStyle/>
                    <a:p>
                      <a:r>
                        <a:rPr lang="en-US" sz="1600" dirty="0" smtClean="0"/>
                        <a:t>is located in </a:t>
                      </a:r>
                      <a:endParaRPr lang="en-US" sz="1600" dirty="0"/>
                    </a:p>
                  </a:txBody>
                  <a:tcPr>
                    <a:solidFill>
                      <a:schemeClr val="accent2">
                        <a:lumMod val="60000"/>
                        <a:lumOff val="40000"/>
                        <a:alpha val="5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u="sng" dirty="0" smtClean="0">
                          <a:solidFill>
                            <a:srgbClr val="723C3D"/>
                          </a:solidFill>
                          <a:cs typeface="Calibri"/>
                        </a:rPr>
                        <a:t>http://</a:t>
                      </a:r>
                      <a:r>
                        <a:rPr lang="en-US" sz="1500" u="sng" dirty="0" err="1" smtClean="0">
                          <a:solidFill>
                            <a:srgbClr val="723C3D"/>
                          </a:solidFill>
                          <a:cs typeface="Calibri"/>
                        </a:rPr>
                        <a:t>dbpedia.org</a:t>
                      </a:r>
                      <a:r>
                        <a:rPr lang="en-US" sz="1500" u="sng" dirty="0" smtClean="0">
                          <a:solidFill>
                            <a:srgbClr val="723C3D"/>
                          </a:solidFill>
                          <a:cs typeface="Calibri"/>
                        </a:rPr>
                        <a:t>/resource/Canberra</a:t>
                      </a:r>
                      <a:endParaRPr lang="en-US" sz="1500" dirty="0" smtClean="0">
                        <a:latin typeface="+mn-lt"/>
                        <a:cs typeface="Calibri"/>
                      </a:endParaRPr>
                    </a:p>
                  </a:txBody>
                  <a:tcPr>
                    <a:solidFill>
                      <a:schemeClr val="accent4">
                        <a:lumMod val="60000"/>
                        <a:lumOff val="40000"/>
                        <a:alpha val="50000"/>
                      </a:schemeClr>
                    </a:solidFill>
                  </a:tcPr>
                </a:tc>
              </a:tr>
            </a:tbl>
          </a:graphicData>
        </a:graphic>
      </p:graphicFrame>
    </p:spTree>
    <p:extLst>
      <p:ext uri="{BB962C8B-B14F-4D97-AF65-F5344CB8AC3E}">
        <p14:creationId xmlns:p14="http://schemas.microsoft.com/office/powerpoint/2010/main" val="38288138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00"/>
                </a:solidFill>
              </a:rPr>
              <a:t>3. Provide </a:t>
            </a:r>
            <a:r>
              <a:rPr lang="en-US" u="sng" dirty="0">
                <a:solidFill>
                  <a:srgbClr val="000000"/>
                </a:solidFill>
              </a:rPr>
              <a:t>useful information</a:t>
            </a:r>
            <a:r>
              <a:rPr lang="en-US" dirty="0">
                <a:solidFill>
                  <a:srgbClr val="000000"/>
                </a:solidFill>
              </a:rPr>
              <a:t> at that URL</a:t>
            </a:r>
            <a:endParaRPr lang="en-US" dirty="0"/>
          </a:p>
        </p:txBody>
      </p:sp>
      <p:sp>
        <p:nvSpPr>
          <p:cNvPr id="5" name="Content Placeholder 4"/>
          <p:cNvSpPr>
            <a:spLocks noGrp="1"/>
          </p:cNvSpPr>
          <p:nvPr>
            <p:ph idx="1"/>
          </p:nvPr>
        </p:nvSpPr>
        <p:spPr>
          <a:xfrm>
            <a:off x="457200" y="1600200"/>
            <a:ext cx="8229600" cy="4797203"/>
          </a:xfrm>
        </p:spPr>
        <p:txBody>
          <a:bodyPr>
            <a:normAutofit fontScale="85000" lnSpcReduction="20000"/>
          </a:bodyPr>
          <a:lstStyle/>
          <a:p>
            <a:pPr marL="0" indent="0">
              <a:lnSpc>
                <a:spcPct val="120000"/>
              </a:lnSpc>
              <a:buNone/>
            </a:pPr>
            <a:r>
              <a:rPr lang="en-US" dirty="0">
                <a:cs typeface="Calibri"/>
              </a:rPr>
              <a:t>A</a:t>
            </a:r>
            <a:r>
              <a:rPr lang="en-US" sz="2900" dirty="0" smtClean="0">
                <a:cs typeface="Calibri"/>
              </a:rPr>
              <a:t>ssign </a:t>
            </a:r>
            <a:r>
              <a:rPr lang="en-US" sz="2900" dirty="0">
                <a:cs typeface="Calibri"/>
              </a:rPr>
              <a:t>meaning to ‘</a:t>
            </a:r>
            <a:r>
              <a:rPr lang="en-US" sz="2900" i="1" dirty="0">
                <a:solidFill>
                  <a:srgbClr val="800000"/>
                </a:solidFill>
                <a:cs typeface="Calibri"/>
              </a:rPr>
              <a:t>THINGS</a:t>
            </a:r>
            <a:r>
              <a:rPr lang="en-US" sz="2900" dirty="0">
                <a:cs typeface="Calibri"/>
              </a:rPr>
              <a:t>’ through </a:t>
            </a:r>
            <a:r>
              <a:rPr lang="en-US" sz="2900" dirty="0">
                <a:solidFill>
                  <a:srgbClr val="672020"/>
                </a:solidFill>
                <a:cs typeface="Calibri"/>
              </a:rPr>
              <a:t>ontologies </a:t>
            </a:r>
            <a:r>
              <a:rPr lang="en-US" sz="2900" dirty="0">
                <a:cs typeface="Calibri"/>
              </a:rPr>
              <a:t>(vocabularies)</a:t>
            </a:r>
            <a:endParaRPr lang="en-US" sz="2900" i="1" dirty="0"/>
          </a:p>
          <a:p>
            <a:pPr lvl="1">
              <a:lnSpc>
                <a:spcPct val="120000"/>
              </a:lnSpc>
            </a:pPr>
            <a:r>
              <a:rPr lang="en-AU" dirty="0">
                <a:cs typeface="Calibri"/>
              </a:rPr>
              <a:t>set of concepts (shared </a:t>
            </a:r>
            <a:r>
              <a:rPr lang="en-AU" dirty="0">
                <a:solidFill>
                  <a:srgbClr val="672020"/>
                </a:solidFill>
                <a:cs typeface="Calibri"/>
              </a:rPr>
              <a:t>objects</a:t>
            </a:r>
            <a:r>
              <a:rPr lang="en-AU" dirty="0">
                <a:cs typeface="Calibri"/>
              </a:rPr>
              <a:t>)</a:t>
            </a:r>
          </a:p>
          <a:p>
            <a:pPr lvl="1">
              <a:lnSpc>
                <a:spcPct val="120000"/>
              </a:lnSpc>
            </a:pPr>
            <a:r>
              <a:rPr lang="en-AU" dirty="0">
                <a:cs typeface="Calibri"/>
              </a:rPr>
              <a:t>relationships between those concepts (shared </a:t>
            </a:r>
            <a:r>
              <a:rPr lang="en-US" sz="2900" dirty="0">
                <a:solidFill>
                  <a:srgbClr val="672020"/>
                </a:solidFill>
                <a:cs typeface="Calibri"/>
              </a:rPr>
              <a:t>predicates</a:t>
            </a:r>
            <a:r>
              <a:rPr lang="en-AU" dirty="0">
                <a:cs typeface="Calibri"/>
              </a:rPr>
              <a:t>)</a:t>
            </a:r>
          </a:p>
          <a:p>
            <a:pPr>
              <a:lnSpc>
                <a:spcPct val="120000"/>
              </a:lnSpc>
            </a:pPr>
            <a:r>
              <a:rPr lang="en-US" dirty="0">
                <a:cs typeface="Calibri"/>
              </a:rPr>
              <a:t>e.g. </a:t>
            </a:r>
            <a:r>
              <a:rPr lang="en-US" dirty="0" err="1">
                <a:cs typeface="Calibri"/>
              </a:rPr>
              <a:t>Schema.org</a:t>
            </a:r>
            <a:r>
              <a:rPr lang="en-US" dirty="0">
                <a:cs typeface="Calibri"/>
              </a:rPr>
              <a:t> ontology (vocabulary)</a:t>
            </a:r>
          </a:p>
          <a:p>
            <a:pPr lvl="1">
              <a:lnSpc>
                <a:spcPct val="120000"/>
              </a:lnSpc>
            </a:pPr>
            <a:r>
              <a:rPr lang="en-US" b="1" dirty="0">
                <a:solidFill>
                  <a:srgbClr val="723C3D"/>
                </a:solidFill>
                <a:cs typeface="Calibri"/>
              </a:rPr>
              <a:t>School </a:t>
            </a:r>
            <a:r>
              <a:rPr lang="en-US" dirty="0" smtClean="0">
                <a:cs typeface="Calibri"/>
              </a:rPr>
              <a:t>Concept</a:t>
            </a:r>
          </a:p>
          <a:p>
            <a:pPr lvl="2">
              <a:lnSpc>
                <a:spcPct val="120000"/>
              </a:lnSpc>
            </a:pPr>
            <a:r>
              <a:rPr lang="en-US" dirty="0" smtClean="0">
                <a:cs typeface="Calibri"/>
              </a:rPr>
              <a:t>URI </a:t>
            </a:r>
            <a:r>
              <a:rPr lang="en-US" dirty="0">
                <a:cs typeface="Calibri"/>
              </a:rPr>
              <a:t>– </a:t>
            </a:r>
            <a:r>
              <a:rPr lang="en-US" sz="2700" u="sng" dirty="0">
                <a:solidFill>
                  <a:srgbClr val="723C3D"/>
                </a:solidFill>
                <a:latin typeface="Calibri"/>
                <a:cs typeface="Calibri"/>
              </a:rPr>
              <a:t>https://</a:t>
            </a:r>
            <a:r>
              <a:rPr lang="en-US" sz="2700" u="sng" dirty="0" err="1">
                <a:solidFill>
                  <a:srgbClr val="723C3D"/>
                </a:solidFill>
                <a:latin typeface="Calibri"/>
                <a:cs typeface="Calibri"/>
              </a:rPr>
              <a:t>schema.org</a:t>
            </a:r>
            <a:r>
              <a:rPr lang="en-US" sz="2700" u="sng" dirty="0">
                <a:solidFill>
                  <a:srgbClr val="723C3D"/>
                </a:solidFill>
                <a:latin typeface="Calibri"/>
                <a:cs typeface="Calibri"/>
              </a:rPr>
              <a:t>/School</a:t>
            </a:r>
          </a:p>
          <a:p>
            <a:pPr lvl="2">
              <a:lnSpc>
                <a:spcPct val="120000"/>
              </a:lnSpc>
            </a:pPr>
            <a:r>
              <a:rPr lang="en-US" dirty="0">
                <a:cs typeface="Calibri"/>
              </a:rPr>
              <a:t> A perspective of the concept via attributes / properties: </a:t>
            </a:r>
            <a:r>
              <a:rPr lang="en-US" b="1" i="1" dirty="0">
                <a:cs typeface="Calibri"/>
              </a:rPr>
              <a:t>address, </a:t>
            </a:r>
            <a:r>
              <a:rPr lang="en-US" b="1" i="1" dirty="0" err="1">
                <a:cs typeface="Calibri"/>
              </a:rPr>
              <a:t>areaServed</a:t>
            </a:r>
            <a:r>
              <a:rPr lang="en-US" b="1" i="1" dirty="0">
                <a:cs typeface="Calibri"/>
              </a:rPr>
              <a:t>, </a:t>
            </a:r>
            <a:r>
              <a:rPr lang="en-US" b="1" i="1" dirty="0" err="1">
                <a:cs typeface="Calibri"/>
              </a:rPr>
              <a:t>legalName</a:t>
            </a:r>
            <a:r>
              <a:rPr lang="en-US" b="1" i="1" dirty="0">
                <a:cs typeface="Calibri"/>
              </a:rPr>
              <a:t>, location </a:t>
            </a:r>
            <a:r>
              <a:rPr lang="en-US" b="1" i="1" dirty="0" smtClean="0">
                <a:cs typeface="Calibri"/>
              </a:rPr>
              <a:t>…</a:t>
            </a:r>
            <a:endParaRPr lang="en-US" b="1" i="1" dirty="0">
              <a:cs typeface="Calibri"/>
            </a:endParaRPr>
          </a:p>
        </p:txBody>
      </p:sp>
    </p:spTree>
    <p:extLst>
      <p:ext uri="{BB962C8B-B14F-4D97-AF65-F5344CB8AC3E}">
        <p14:creationId xmlns:p14="http://schemas.microsoft.com/office/powerpoint/2010/main" val="21568617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3. Provide </a:t>
            </a:r>
            <a:r>
              <a:rPr lang="en-US" b="1" u="sng" dirty="0">
                <a:solidFill>
                  <a:schemeClr val="tx1"/>
                </a:solidFill>
              </a:rPr>
              <a:t>useful information</a:t>
            </a:r>
            <a:r>
              <a:rPr lang="en-US" b="1" dirty="0">
                <a:solidFill>
                  <a:schemeClr val="tx1"/>
                </a:solidFill>
              </a:rPr>
              <a:t> </a:t>
            </a:r>
            <a:r>
              <a:rPr lang="en-US" dirty="0">
                <a:solidFill>
                  <a:schemeClr val="tx1"/>
                </a:solidFill>
              </a:rPr>
              <a:t>at that URL</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79902873"/>
              </p:ext>
            </p:extLst>
          </p:nvPr>
        </p:nvGraphicFramePr>
        <p:xfrm>
          <a:off x="304804" y="3454459"/>
          <a:ext cx="8547096" cy="3179779"/>
        </p:xfrm>
        <a:graphic>
          <a:graphicData uri="http://schemas.openxmlformats.org/drawingml/2006/table">
            <a:tbl>
              <a:tblPr>
                <a:tableStyleId>{00A15C55-8517-42AA-B614-E9B94910E393}</a:tableStyleId>
              </a:tblPr>
              <a:tblGrid>
                <a:gridCol w="573898"/>
                <a:gridCol w="1546998"/>
                <a:gridCol w="1028700"/>
                <a:gridCol w="759254"/>
                <a:gridCol w="650446"/>
                <a:gridCol w="749300"/>
                <a:gridCol w="1346200"/>
                <a:gridCol w="952500"/>
                <a:gridCol w="939800"/>
              </a:tblGrid>
              <a:tr h="277712">
                <a:tc>
                  <a:txBody>
                    <a:bodyPr/>
                    <a:lstStyle/>
                    <a:p>
                      <a:pPr algn="l" fontAlgn="b"/>
                      <a:r>
                        <a:rPr lang="en-US" sz="1400" b="1" u="none" strike="noStrike" dirty="0">
                          <a:solidFill>
                            <a:schemeClr val="bg1"/>
                          </a:solidFill>
                          <a:effectLst/>
                        </a:rPr>
                        <a:t>id</a:t>
                      </a:r>
                      <a:endParaRPr lang="en-US" sz="1400" b="1" i="0" u="none" strike="noStrike" dirty="0">
                        <a:solidFill>
                          <a:schemeClr val="bg1"/>
                        </a:solidFill>
                        <a:effectLst/>
                        <a:latin typeface="Arial"/>
                      </a:endParaRPr>
                    </a:p>
                  </a:txBody>
                  <a:tcPr marL="36000" marR="36000" marT="36000" marB="36000" anchor="ctr">
                    <a:solidFill>
                      <a:schemeClr val="accent4">
                        <a:lumMod val="75000"/>
                      </a:schemeClr>
                    </a:solidFill>
                  </a:tcPr>
                </a:tc>
                <a:tc>
                  <a:txBody>
                    <a:bodyPr/>
                    <a:lstStyle/>
                    <a:p>
                      <a:pPr algn="l" fontAlgn="b"/>
                      <a:r>
                        <a:rPr lang="en-US" sz="1400" b="1" u="none" strike="noStrike" dirty="0" err="1">
                          <a:solidFill>
                            <a:schemeClr val="bg1"/>
                          </a:solidFill>
                          <a:effectLst/>
                        </a:rPr>
                        <a:t>inst_name</a:t>
                      </a:r>
                      <a:endParaRPr lang="en-US" sz="1400" b="1" i="0" u="none" strike="noStrike" dirty="0">
                        <a:solidFill>
                          <a:schemeClr val="bg1"/>
                        </a:solidFill>
                        <a:effectLst/>
                        <a:latin typeface="Arial"/>
                      </a:endParaRPr>
                    </a:p>
                  </a:txBody>
                  <a:tcPr marL="36000" marR="36000" marT="36000" marB="36000" anchor="ctr">
                    <a:solidFill>
                      <a:schemeClr val="accent4">
                        <a:lumMod val="75000"/>
                      </a:schemeClr>
                    </a:solidFill>
                  </a:tcPr>
                </a:tc>
                <a:tc>
                  <a:txBody>
                    <a:bodyPr/>
                    <a:lstStyle/>
                    <a:p>
                      <a:pPr algn="l" fontAlgn="b"/>
                      <a:r>
                        <a:rPr lang="en-US" sz="1400" b="1" u="none" strike="noStrike" dirty="0">
                          <a:solidFill>
                            <a:schemeClr val="bg1"/>
                          </a:solidFill>
                          <a:effectLst/>
                        </a:rPr>
                        <a:t>l_addr_1</a:t>
                      </a:r>
                      <a:endParaRPr lang="en-US" sz="1400" b="1" i="0" u="none" strike="noStrike" dirty="0">
                        <a:solidFill>
                          <a:schemeClr val="bg1"/>
                        </a:solidFill>
                        <a:effectLst/>
                        <a:latin typeface="Arial"/>
                      </a:endParaRPr>
                    </a:p>
                  </a:txBody>
                  <a:tcPr marL="36000" marR="36000" marT="36000" marB="36000" anchor="ctr">
                    <a:solidFill>
                      <a:schemeClr val="accent4">
                        <a:lumMod val="75000"/>
                      </a:schemeClr>
                    </a:solidFill>
                  </a:tcPr>
                </a:tc>
                <a:tc>
                  <a:txBody>
                    <a:bodyPr/>
                    <a:lstStyle/>
                    <a:p>
                      <a:pPr algn="l" fontAlgn="b"/>
                      <a:r>
                        <a:rPr lang="en-US" sz="1400" b="1" u="none" strike="noStrike" dirty="0">
                          <a:solidFill>
                            <a:schemeClr val="bg1"/>
                          </a:solidFill>
                          <a:effectLst/>
                        </a:rPr>
                        <a:t>l_addr_2</a:t>
                      </a:r>
                      <a:endParaRPr lang="en-US" sz="1400" b="1" i="0" u="none" strike="noStrike" dirty="0">
                        <a:solidFill>
                          <a:schemeClr val="bg1"/>
                        </a:solidFill>
                        <a:effectLst/>
                        <a:latin typeface="Arial"/>
                      </a:endParaRPr>
                    </a:p>
                  </a:txBody>
                  <a:tcPr marL="36000" marR="36000" marT="36000" marB="36000" anchor="ctr">
                    <a:solidFill>
                      <a:schemeClr val="accent4">
                        <a:lumMod val="75000"/>
                      </a:schemeClr>
                    </a:solidFill>
                  </a:tcPr>
                </a:tc>
                <a:tc>
                  <a:txBody>
                    <a:bodyPr/>
                    <a:lstStyle/>
                    <a:p>
                      <a:pPr algn="l" fontAlgn="b"/>
                      <a:r>
                        <a:rPr lang="en-US" sz="1400" b="1" u="none" strike="noStrike" dirty="0" err="1">
                          <a:solidFill>
                            <a:schemeClr val="bg1"/>
                          </a:solidFill>
                          <a:effectLst/>
                        </a:rPr>
                        <a:t>l_pcode</a:t>
                      </a:r>
                      <a:endParaRPr lang="en-US" sz="1400" b="1" i="0" u="none" strike="noStrike" dirty="0">
                        <a:solidFill>
                          <a:schemeClr val="bg1"/>
                        </a:solidFill>
                        <a:effectLst/>
                        <a:latin typeface="Arial"/>
                      </a:endParaRPr>
                    </a:p>
                  </a:txBody>
                  <a:tcPr marL="36000" marR="36000" marT="36000" marB="36000" anchor="ctr">
                    <a:solidFill>
                      <a:schemeClr val="accent4">
                        <a:lumMod val="75000"/>
                      </a:schemeClr>
                    </a:solidFill>
                  </a:tcPr>
                </a:tc>
                <a:tc>
                  <a:txBody>
                    <a:bodyPr/>
                    <a:lstStyle/>
                    <a:p>
                      <a:pPr algn="l" fontAlgn="b"/>
                      <a:r>
                        <a:rPr lang="en-US" sz="1400" b="1" u="none" strike="noStrike" dirty="0" err="1">
                          <a:solidFill>
                            <a:schemeClr val="bg1"/>
                          </a:solidFill>
                          <a:effectLst/>
                        </a:rPr>
                        <a:t>cmps_lvl</a:t>
                      </a:r>
                      <a:endParaRPr lang="en-US" sz="1400" b="1" i="0" u="none" strike="noStrike" dirty="0">
                        <a:solidFill>
                          <a:schemeClr val="bg1"/>
                        </a:solidFill>
                        <a:effectLst/>
                        <a:latin typeface="Arial"/>
                      </a:endParaRPr>
                    </a:p>
                  </a:txBody>
                  <a:tcPr marL="36000" marR="36000" marT="36000" marB="36000" anchor="ctr">
                    <a:solidFill>
                      <a:schemeClr val="accent4">
                        <a:lumMod val="75000"/>
                      </a:schemeClr>
                    </a:solidFill>
                  </a:tcPr>
                </a:tc>
                <a:tc>
                  <a:txBody>
                    <a:bodyPr/>
                    <a:lstStyle/>
                    <a:p>
                      <a:pPr algn="l" fontAlgn="b"/>
                      <a:r>
                        <a:rPr lang="en-US" sz="1400" b="1" u="none" strike="noStrike" dirty="0">
                          <a:solidFill>
                            <a:schemeClr val="bg1"/>
                          </a:solidFill>
                          <a:effectLst/>
                        </a:rPr>
                        <a:t>affiliation</a:t>
                      </a:r>
                      <a:endParaRPr lang="en-US" sz="1400" b="1" i="0" u="none" strike="noStrike" dirty="0">
                        <a:solidFill>
                          <a:schemeClr val="bg1"/>
                        </a:solidFill>
                        <a:effectLst/>
                        <a:latin typeface="Arial"/>
                      </a:endParaRPr>
                    </a:p>
                  </a:txBody>
                  <a:tcPr marL="36000" marR="36000" marT="36000" marB="36000" anchor="ctr">
                    <a:solidFill>
                      <a:schemeClr val="accent4">
                        <a:lumMod val="75000"/>
                      </a:schemeClr>
                    </a:solidFill>
                  </a:tcPr>
                </a:tc>
                <a:tc>
                  <a:txBody>
                    <a:bodyPr/>
                    <a:lstStyle/>
                    <a:p>
                      <a:pPr algn="l" fontAlgn="b"/>
                      <a:r>
                        <a:rPr lang="en-US" sz="1400" b="1" u="none" strike="noStrike" dirty="0">
                          <a:solidFill>
                            <a:schemeClr val="bg1"/>
                          </a:solidFill>
                          <a:effectLst/>
                        </a:rPr>
                        <a:t>long</a:t>
                      </a:r>
                      <a:endParaRPr lang="en-US" sz="1400" b="1" i="0" u="none" strike="noStrike" dirty="0">
                        <a:solidFill>
                          <a:schemeClr val="bg1"/>
                        </a:solidFill>
                        <a:effectLst/>
                        <a:latin typeface="Arial"/>
                      </a:endParaRPr>
                    </a:p>
                  </a:txBody>
                  <a:tcPr marL="36000" marR="36000" marT="36000" marB="36000" anchor="ctr">
                    <a:solidFill>
                      <a:schemeClr val="accent4">
                        <a:lumMod val="75000"/>
                      </a:schemeClr>
                    </a:solidFill>
                  </a:tcPr>
                </a:tc>
                <a:tc>
                  <a:txBody>
                    <a:bodyPr/>
                    <a:lstStyle/>
                    <a:p>
                      <a:pPr algn="l" fontAlgn="b"/>
                      <a:r>
                        <a:rPr lang="en-US" sz="1400" b="1" u="none" strike="noStrike" dirty="0" err="1">
                          <a:solidFill>
                            <a:schemeClr val="bg1"/>
                          </a:solidFill>
                          <a:effectLst/>
                        </a:rPr>
                        <a:t>lat</a:t>
                      </a:r>
                      <a:endParaRPr lang="en-US" sz="1400" b="1" i="0" u="none" strike="noStrike" dirty="0">
                        <a:solidFill>
                          <a:schemeClr val="bg1"/>
                        </a:solidFill>
                        <a:effectLst/>
                        <a:latin typeface="Arial"/>
                      </a:endParaRPr>
                    </a:p>
                  </a:txBody>
                  <a:tcPr marL="36000" marR="36000" marT="36000" marB="36000" anchor="ctr">
                    <a:solidFill>
                      <a:schemeClr val="accent4">
                        <a:lumMod val="75000"/>
                      </a:schemeClr>
                    </a:solidFill>
                  </a:tcPr>
                </a:tc>
              </a:tr>
              <a:tr h="441339">
                <a:tc>
                  <a:txBody>
                    <a:bodyPr/>
                    <a:lstStyle/>
                    <a:p>
                      <a:pPr algn="l" fontAlgn="b"/>
                      <a:r>
                        <a:rPr lang="en-US" sz="1400" u="none" strike="noStrike" dirty="0">
                          <a:effectLst/>
                        </a:rPr>
                        <a:t>2047</a:t>
                      </a:r>
                      <a:endParaRPr lang="en-US" sz="1400" b="0" i="0" u="none" strike="noStrike" dirty="0">
                        <a:effectLst/>
                        <a:latin typeface="Arial"/>
                      </a:endParaRPr>
                    </a:p>
                  </a:txBody>
                  <a:tcPr marL="7083" marR="7083" marT="7083" marB="0"/>
                </a:tc>
                <a:tc>
                  <a:txBody>
                    <a:bodyPr/>
                    <a:lstStyle/>
                    <a:p>
                      <a:pPr algn="l" fontAlgn="b"/>
                      <a:r>
                        <a:rPr lang="en-US" sz="1400" u="none" strike="noStrike" dirty="0">
                          <a:effectLst/>
                        </a:rPr>
                        <a:t>Holy Trinity Primary School</a:t>
                      </a:r>
                      <a:endParaRPr lang="en-US" sz="1400" b="0" i="0" u="none" strike="noStrike" dirty="0">
                        <a:effectLst/>
                        <a:latin typeface="Arial"/>
                      </a:endParaRPr>
                    </a:p>
                  </a:txBody>
                  <a:tcPr marL="7083" marR="7083" marT="7083" marB="0"/>
                </a:tc>
                <a:tc>
                  <a:txBody>
                    <a:bodyPr/>
                    <a:lstStyle/>
                    <a:p>
                      <a:pPr algn="l" fontAlgn="b"/>
                      <a:r>
                        <a:rPr lang="en-US" sz="1400" u="none" strike="noStrike" dirty="0">
                          <a:effectLst/>
                        </a:rPr>
                        <a:t>Theodore Street</a:t>
                      </a:r>
                      <a:endParaRPr lang="en-US" sz="1400" b="0" i="0" u="none" strike="noStrike" dirty="0">
                        <a:effectLst/>
                        <a:latin typeface="Arial"/>
                      </a:endParaRPr>
                    </a:p>
                  </a:txBody>
                  <a:tcPr marL="7083" marR="7083" marT="7083" marB="0"/>
                </a:tc>
                <a:tc>
                  <a:txBody>
                    <a:bodyPr/>
                    <a:lstStyle/>
                    <a:p>
                      <a:pPr algn="l" fontAlgn="b"/>
                      <a:r>
                        <a:rPr lang="en-US" sz="1400" u="none" strike="noStrike">
                          <a:effectLst/>
                        </a:rPr>
                        <a:t>CURTIN</a:t>
                      </a:r>
                      <a:endParaRPr lang="en-US" sz="1400" b="0" i="0" u="none" strike="noStrike">
                        <a:effectLst/>
                        <a:latin typeface="Arial"/>
                      </a:endParaRPr>
                    </a:p>
                  </a:txBody>
                  <a:tcPr marL="7083" marR="7083" marT="7083" marB="0"/>
                </a:tc>
                <a:tc>
                  <a:txBody>
                    <a:bodyPr/>
                    <a:lstStyle/>
                    <a:p>
                      <a:pPr algn="l" fontAlgn="b"/>
                      <a:r>
                        <a:rPr lang="en-US" sz="1400" u="none" strike="noStrike">
                          <a:effectLst/>
                        </a:rPr>
                        <a:t>2605</a:t>
                      </a:r>
                      <a:endParaRPr lang="en-US" sz="1400" b="0" i="0" u="none" strike="noStrike">
                        <a:effectLst/>
                        <a:latin typeface="Arial"/>
                      </a:endParaRPr>
                    </a:p>
                  </a:txBody>
                  <a:tcPr marL="7083" marR="7083" marT="7083" marB="0"/>
                </a:tc>
                <a:tc>
                  <a:txBody>
                    <a:bodyPr/>
                    <a:lstStyle/>
                    <a:p>
                      <a:pPr algn="l" fontAlgn="b"/>
                      <a:r>
                        <a:rPr lang="en-US" sz="1400" u="none" strike="noStrike" dirty="0">
                          <a:effectLst/>
                        </a:rPr>
                        <a:t>Primary</a:t>
                      </a:r>
                      <a:endParaRPr lang="en-US" sz="1400" b="0" i="0" u="none" strike="noStrike" dirty="0">
                        <a:effectLst/>
                        <a:latin typeface="Arial"/>
                      </a:endParaRPr>
                    </a:p>
                  </a:txBody>
                  <a:tcPr marL="7083" marR="7083" marT="7083" marB="0"/>
                </a:tc>
                <a:tc>
                  <a:txBody>
                    <a:bodyPr/>
                    <a:lstStyle/>
                    <a:p>
                      <a:pPr algn="l" fontAlgn="b"/>
                      <a:r>
                        <a:rPr lang="en-US" sz="1400" u="none" strike="noStrike" dirty="0">
                          <a:effectLst/>
                        </a:rPr>
                        <a:t>Catholic, Roman</a:t>
                      </a:r>
                      <a:endParaRPr lang="en-US" sz="1400" b="0" i="0" u="none" strike="noStrike" dirty="0">
                        <a:effectLst/>
                        <a:latin typeface="Arial"/>
                      </a:endParaRPr>
                    </a:p>
                  </a:txBody>
                  <a:tcPr marL="7083" marR="7083" marT="7083" marB="0"/>
                </a:tc>
                <a:tc>
                  <a:txBody>
                    <a:bodyPr/>
                    <a:lstStyle/>
                    <a:p>
                      <a:pPr algn="r" fontAlgn="b"/>
                      <a:r>
                        <a:rPr lang="en-US" sz="1400" u="none" strike="noStrike" dirty="0">
                          <a:effectLst/>
                        </a:rPr>
                        <a:t>149.081951</a:t>
                      </a:r>
                      <a:endParaRPr lang="en-US" sz="1400" b="0" i="0" u="none" strike="noStrike" dirty="0">
                        <a:effectLst/>
                        <a:latin typeface="Arial"/>
                      </a:endParaRPr>
                    </a:p>
                  </a:txBody>
                  <a:tcPr marL="7083" marR="7083" marT="7083" marB="0"/>
                </a:tc>
                <a:tc>
                  <a:txBody>
                    <a:bodyPr/>
                    <a:lstStyle/>
                    <a:p>
                      <a:pPr algn="r" fontAlgn="b"/>
                      <a:r>
                        <a:rPr lang="en-US" sz="1400" u="none" strike="noStrike" dirty="0">
                          <a:effectLst/>
                        </a:rPr>
                        <a:t>-35.327679</a:t>
                      </a:r>
                      <a:endParaRPr lang="en-US" sz="1400" b="0" i="0" u="none" strike="noStrike" dirty="0">
                        <a:effectLst/>
                        <a:latin typeface="Arial"/>
                      </a:endParaRPr>
                    </a:p>
                  </a:txBody>
                  <a:tcPr marL="7083" marR="7083" marT="7083" marB="0"/>
                </a:tc>
              </a:tr>
              <a:tr h="544314">
                <a:tc>
                  <a:txBody>
                    <a:bodyPr/>
                    <a:lstStyle/>
                    <a:p>
                      <a:pPr algn="l" fontAlgn="b"/>
                      <a:r>
                        <a:rPr lang="en-US" sz="1400" u="none" strike="noStrike" dirty="0">
                          <a:effectLst/>
                        </a:rPr>
                        <a:t>2050</a:t>
                      </a:r>
                      <a:endParaRPr lang="en-US" sz="1400" b="0" i="0" u="none" strike="noStrike" dirty="0">
                        <a:effectLst/>
                        <a:latin typeface="Arial"/>
                      </a:endParaRPr>
                    </a:p>
                  </a:txBody>
                  <a:tcPr marL="7083" marR="7083" marT="7083" marB="0"/>
                </a:tc>
                <a:tc>
                  <a:txBody>
                    <a:bodyPr/>
                    <a:lstStyle/>
                    <a:p>
                      <a:pPr algn="l" fontAlgn="b"/>
                      <a:r>
                        <a:rPr lang="en-US" sz="1400" u="none" strike="noStrike" dirty="0" err="1">
                          <a:effectLst/>
                        </a:rPr>
                        <a:t>Sts</a:t>
                      </a:r>
                      <a:r>
                        <a:rPr lang="en-US" sz="1400" u="none" strike="noStrike" dirty="0">
                          <a:effectLst/>
                        </a:rPr>
                        <a:t> Peter and Paul's Primary School</a:t>
                      </a:r>
                      <a:endParaRPr lang="en-US" sz="1400" b="0" i="0" u="none" strike="noStrike" dirty="0">
                        <a:effectLst/>
                        <a:latin typeface="Arial"/>
                      </a:endParaRPr>
                    </a:p>
                  </a:txBody>
                  <a:tcPr marL="7083" marR="7083" marT="7083" marB="0"/>
                </a:tc>
                <a:tc>
                  <a:txBody>
                    <a:bodyPr/>
                    <a:lstStyle/>
                    <a:p>
                      <a:pPr algn="l" fontAlgn="b"/>
                      <a:r>
                        <a:rPr lang="en-US" sz="1400" u="none" strike="noStrike" dirty="0">
                          <a:effectLst/>
                        </a:rPr>
                        <a:t>Wisdom Street</a:t>
                      </a:r>
                      <a:endParaRPr lang="en-US" sz="1400" b="0" i="0" u="none" strike="noStrike" dirty="0">
                        <a:effectLst/>
                        <a:latin typeface="Arial"/>
                      </a:endParaRPr>
                    </a:p>
                  </a:txBody>
                  <a:tcPr marL="7083" marR="7083" marT="7083" marB="0"/>
                </a:tc>
                <a:tc>
                  <a:txBody>
                    <a:bodyPr/>
                    <a:lstStyle/>
                    <a:p>
                      <a:pPr algn="l" fontAlgn="b"/>
                      <a:r>
                        <a:rPr lang="en-US" sz="1400" u="none" strike="noStrike">
                          <a:effectLst/>
                        </a:rPr>
                        <a:t>GARRAN</a:t>
                      </a:r>
                      <a:endParaRPr lang="en-US" sz="1400" b="0" i="0" u="none" strike="noStrike">
                        <a:effectLst/>
                        <a:latin typeface="Arial"/>
                      </a:endParaRPr>
                    </a:p>
                  </a:txBody>
                  <a:tcPr marL="7083" marR="7083" marT="7083" marB="0"/>
                </a:tc>
                <a:tc>
                  <a:txBody>
                    <a:bodyPr/>
                    <a:lstStyle/>
                    <a:p>
                      <a:pPr algn="l" fontAlgn="b"/>
                      <a:r>
                        <a:rPr lang="en-US" sz="1400" u="none" strike="noStrike" dirty="0">
                          <a:effectLst/>
                        </a:rPr>
                        <a:t>2605</a:t>
                      </a:r>
                      <a:endParaRPr lang="en-US" sz="1400" b="0" i="0" u="none" strike="noStrike" dirty="0">
                        <a:effectLst/>
                        <a:latin typeface="Arial"/>
                      </a:endParaRPr>
                    </a:p>
                  </a:txBody>
                  <a:tcPr marL="7083" marR="7083" marT="7083" marB="0"/>
                </a:tc>
                <a:tc>
                  <a:txBody>
                    <a:bodyPr/>
                    <a:lstStyle/>
                    <a:p>
                      <a:pPr algn="l" fontAlgn="b"/>
                      <a:r>
                        <a:rPr lang="en-US" sz="1400" u="none" strike="noStrike" dirty="0">
                          <a:effectLst/>
                        </a:rPr>
                        <a:t>Primary</a:t>
                      </a:r>
                      <a:endParaRPr lang="en-US" sz="1400" b="0" i="0" u="none" strike="noStrike" dirty="0">
                        <a:effectLst/>
                        <a:latin typeface="Arial"/>
                      </a:endParaRPr>
                    </a:p>
                  </a:txBody>
                  <a:tcPr marL="7083" marR="7083" marT="7083" marB="0"/>
                </a:tc>
                <a:tc>
                  <a:txBody>
                    <a:bodyPr/>
                    <a:lstStyle/>
                    <a:p>
                      <a:pPr algn="l" fontAlgn="b"/>
                      <a:r>
                        <a:rPr lang="en-US" sz="1400" u="none" strike="noStrike">
                          <a:effectLst/>
                        </a:rPr>
                        <a:t>Catholic, Roman</a:t>
                      </a:r>
                      <a:endParaRPr lang="en-US" sz="1400" b="0" i="0" u="none" strike="noStrike">
                        <a:effectLst/>
                        <a:latin typeface="Arial"/>
                      </a:endParaRPr>
                    </a:p>
                  </a:txBody>
                  <a:tcPr marL="7083" marR="7083" marT="7083" marB="0"/>
                </a:tc>
                <a:tc>
                  <a:txBody>
                    <a:bodyPr/>
                    <a:lstStyle/>
                    <a:p>
                      <a:pPr algn="r" fontAlgn="b"/>
                      <a:r>
                        <a:rPr lang="en-US" sz="1400" u="none" strike="noStrike">
                          <a:effectLst/>
                        </a:rPr>
                        <a:t>149.092732</a:t>
                      </a:r>
                      <a:endParaRPr lang="en-US" sz="1400" b="0" i="0" u="none" strike="noStrike">
                        <a:effectLst/>
                        <a:latin typeface="Arial"/>
                      </a:endParaRPr>
                    </a:p>
                  </a:txBody>
                  <a:tcPr marL="7083" marR="7083" marT="7083" marB="0"/>
                </a:tc>
                <a:tc>
                  <a:txBody>
                    <a:bodyPr/>
                    <a:lstStyle/>
                    <a:p>
                      <a:pPr algn="r" fontAlgn="b"/>
                      <a:r>
                        <a:rPr lang="en-US" sz="1400" u="none" strike="noStrike" dirty="0">
                          <a:effectLst/>
                        </a:rPr>
                        <a:t>-35.339376</a:t>
                      </a:r>
                      <a:endParaRPr lang="en-US" sz="1400" b="0" i="0" u="none" strike="noStrike" dirty="0">
                        <a:effectLst/>
                        <a:latin typeface="Arial"/>
                      </a:endParaRPr>
                    </a:p>
                  </a:txBody>
                  <a:tcPr marL="7083" marR="7083" marT="7083" marB="0"/>
                </a:tc>
              </a:tr>
              <a:tr h="441339">
                <a:tc>
                  <a:txBody>
                    <a:bodyPr/>
                    <a:lstStyle/>
                    <a:p>
                      <a:pPr algn="l" fontAlgn="b"/>
                      <a:r>
                        <a:rPr lang="en-US" sz="1400" u="none" strike="noStrike" dirty="0">
                          <a:effectLst/>
                        </a:rPr>
                        <a:t>2056</a:t>
                      </a:r>
                      <a:endParaRPr lang="en-US" sz="1400" b="0" i="0" u="none" strike="noStrike" dirty="0">
                        <a:effectLst/>
                        <a:latin typeface="Arial"/>
                      </a:endParaRPr>
                    </a:p>
                  </a:txBody>
                  <a:tcPr marL="7083" marR="7083" marT="7083" marB="0"/>
                </a:tc>
                <a:tc>
                  <a:txBody>
                    <a:bodyPr/>
                    <a:lstStyle/>
                    <a:p>
                      <a:pPr algn="l" fontAlgn="b"/>
                      <a:r>
                        <a:rPr lang="en-US" sz="1400" u="none" strike="noStrike" dirty="0">
                          <a:effectLst/>
                        </a:rPr>
                        <a:t>St Bede's Primary School</a:t>
                      </a:r>
                      <a:endParaRPr lang="en-US" sz="1400" b="0" i="0" u="none" strike="noStrike" dirty="0">
                        <a:effectLst/>
                        <a:latin typeface="Arial"/>
                      </a:endParaRPr>
                    </a:p>
                  </a:txBody>
                  <a:tcPr marL="7083" marR="7083" marT="7083" marB="0"/>
                </a:tc>
                <a:tc>
                  <a:txBody>
                    <a:bodyPr/>
                    <a:lstStyle/>
                    <a:p>
                      <a:pPr algn="l" fontAlgn="b"/>
                      <a:r>
                        <a:rPr lang="en-US" sz="1400" u="none" strike="noStrike">
                          <a:effectLst/>
                        </a:rPr>
                        <a:t>Hicks Street</a:t>
                      </a:r>
                      <a:endParaRPr lang="en-US" sz="1400" b="0" i="0" u="none" strike="noStrike">
                        <a:effectLst/>
                        <a:latin typeface="Arial"/>
                      </a:endParaRPr>
                    </a:p>
                  </a:txBody>
                  <a:tcPr marL="7083" marR="7083" marT="7083" marB="0"/>
                </a:tc>
                <a:tc>
                  <a:txBody>
                    <a:bodyPr/>
                    <a:lstStyle/>
                    <a:p>
                      <a:pPr algn="l" fontAlgn="b"/>
                      <a:r>
                        <a:rPr lang="en-US" sz="1400" u="none" strike="noStrike">
                          <a:effectLst/>
                        </a:rPr>
                        <a:t>RED HILL</a:t>
                      </a:r>
                      <a:endParaRPr lang="en-US" sz="1400" b="0" i="0" u="none" strike="noStrike">
                        <a:effectLst/>
                        <a:latin typeface="Arial"/>
                      </a:endParaRPr>
                    </a:p>
                  </a:txBody>
                  <a:tcPr marL="7083" marR="7083" marT="7083" marB="0"/>
                </a:tc>
                <a:tc>
                  <a:txBody>
                    <a:bodyPr/>
                    <a:lstStyle/>
                    <a:p>
                      <a:pPr algn="l" fontAlgn="b"/>
                      <a:r>
                        <a:rPr lang="en-US" sz="1400" u="none" strike="noStrike" dirty="0">
                          <a:effectLst/>
                        </a:rPr>
                        <a:t>2603</a:t>
                      </a:r>
                      <a:endParaRPr lang="en-US" sz="1400" b="0" i="0" u="none" strike="noStrike" dirty="0">
                        <a:effectLst/>
                        <a:latin typeface="Arial"/>
                      </a:endParaRPr>
                    </a:p>
                  </a:txBody>
                  <a:tcPr marL="7083" marR="7083" marT="7083" marB="0"/>
                </a:tc>
                <a:tc>
                  <a:txBody>
                    <a:bodyPr/>
                    <a:lstStyle/>
                    <a:p>
                      <a:pPr algn="l" fontAlgn="b"/>
                      <a:r>
                        <a:rPr lang="en-US" sz="1400" u="none" strike="noStrike">
                          <a:effectLst/>
                        </a:rPr>
                        <a:t>Primary</a:t>
                      </a:r>
                      <a:endParaRPr lang="en-US" sz="1400" b="0" i="0" u="none" strike="noStrike">
                        <a:effectLst/>
                        <a:latin typeface="Arial"/>
                      </a:endParaRPr>
                    </a:p>
                  </a:txBody>
                  <a:tcPr marL="7083" marR="7083" marT="7083" marB="0"/>
                </a:tc>
                <a:tc>
                  <a:txBody>
                    <a:bodyPr/>
                    <a:lstStyle/>
                    <a:p>
                      <a:pPr algn="l" fontAlgn="b"/>
                      <a:r>
                        <a:rPr lang="en-US" sz="1400" u="none" strike="noStrike" dirty="0">
                          <a:effectLst/>
                        </a:rPr>
                        <a:t>Catholic, Roman</a:t>
                      </a:r>
                      <a:endParaRPr lang="en-US" sz="1400" b="0" i="0" u="none" strike="noStrike" dirty="0">
                        <a:effectLst/>
                        <a:latin typeface="Arial"/>
                      </a:endParaRPr>
                    </a:p>
                  </a:txBody>
                  <a:tcPr marL="7083" marR="7083" marT="7083" marB="0"/>
                </a:tc>
                <a:tc>
                  <a:txBody>
                    <a:bodyPr/>
                    <a:lstStyle/>
                    <a:p>
                      <a:pPr algn="r" fontAlgn="b"/>
                      <a:r>
                        <a:rPr lang="en-US" sz="1400" u="none" strike="noStrike" dirty="0">
                          <a:effectLst/>
                        </a:rPr>
                        <a:t>149.128788</a:t>
                      </a:r>
                      <a:endParaRPr lang="en-US" sz="1400" b="0" i="0" u="none" strike="noStrike" dirty="0">
                        <a:effectLst/>
                        <a:latin typeface="Arial"/>
                      </a:endParaRPr>
                    </a:p>
                  </a:txBody>
                  <a:tcPr marL="7083" marR="7083" marT="7083" marB="0"/>
                </a:tc>
                <a:tc>
                  <a:txBody>
                    <a:bodyPr/>
                    <a:lstStyle/>
                    <a:p>
                      <a:pPr algn="r" fontAlgn="b"/>
                      <a:r>
                        <a:rPr lang="en-US" sz="1400" u="none" strike="noStrike">
                          <a:effectLst/>
                        </a:rPr>
                        <a:t>-35.338847</a:t>
                      </a:r>
                      <a:endParaRPr lang="en-US" sz="1400" b="0" i="0" u="none" strike="noStrike">
                        <a:effectLst/>
                        <a:latin typeface="Arial"/>
                      </a:endParaRPr>
                    </a:p>
                  </a:txBody>
                  <a:tcPr marL="7083" marR="7083" marT="7083" marB="0"/>
                </a:tc>
              </a:tr>
              <a:tr h="441339">
                <a:tc>
                  <a:txBody>
                    <a:bodyPr/>
                    <a:lstStyle/>
                    <a:p>
                      <a:pPr algn="l" fontAlgn="b"/>
                      <a:r>
                        <a:rPr lang="en-US" sz="1400" u="none" strike="noStrike" dirty="0">
                          <a:effectLst/>
                        </a:rPr>
                        <a:t>2058</a:t>
                      </a:r>
                      <a:endParaRPr lang="en-US" sz="1400" b="0" i="0" u="none" strike="noStrike" dirty="0">
                        <a:effectLst/>
                        <a:latin typeface="Arial"/>
                      </a:endParaRPr>
                    </a:p>
                  </a:txBody>
                  <a:tcPr marL="7083" marR="7083" marT="7083" marB="0"/>
                </a:tc>
                <a:tc>
                  <a:txBody>
                    <a:bodyPr/>
                    <a:lstStyle/>
                    <a:p>
                      <a:pPr algn="l" fontAlgn="b"/>
                      <a:r>
                        <a:rPr lang="en-US" sz="1400" u="none" strike="noStrike">
                          <a:effectLst/>
                        </a:rPr>
                        <a:t>Rosary Primary School</a:t>
                      </a:r>
                      <a:endParaRPr lang="en-US" sz="1400" b="0" i="0" u="none" strike="noStrike">
                        <a:effectLst/>
                        <a:latin typeface="Arial"/>
                      </a:endParaRPr>
                    </a:p>
                  </a:txBody>
                  <a:tcPr marL="7083" marR="7083" marT="7083" marB="0"/>
                </a:tc>
                <a:tc>
                  <a:txBody>
                    <a:bodyPr/>
                    <a:lstStyle/>
                    <a:p>
                      <a:pPr algn="l" fontAlgn="b"/>
                      <a:r>
                        <a:rPr lang="en-US" sz="1400" u="none" strike="noStrike">
                          <a:effectLst/>
                        </a:rPr>
                        <a:t>Fleming Street</a:t>
                      </a:r>
                      <a:endParaRPr lang="en-US" sz="1400" b="0" i="0" u="none" strike="noStrike">
                        <a:effectLst/>
                        <a:latin typeface="Arial"/>
                      </a:endParaRPr>
                    </a:p>
                  </a:txBody>
                  <a:tcPr marL="7083" marR="7083" marT="7083" marB="0"/>
                </a:tc>
                <a:tc>
                  <a:txBody>
                    <a:bodyPr/>
                    <a:lstStyle/>
                    <a:p>
                      <a:pPr algn="l" fontAlgn="b"/>
                      <a:r>
                        <a:rPr lang="en-US" sz="1400" u="none" strike="noStrike">
                          <a:effectLst/>
                        </a:rPr>
                        <a:t>WATSON</a:t>
                      </a:r>
                      <a:endParaRPr lang="en-US" sz="1400" b="0" i="0" u="none" strike="noStrike">
                        <a:effectLst/>
                        <a:latin typeface="Arial"/>
                      </a:endParaRPr>
                    </a:p>
                  </a:txBody>
                  <a:tcPr marL="7083" marR="7083" marT="7083" marB="0"/>
                </a:tc>
                <a:tc>
                  <a:txBody>
                    <a:bodyPr/>
                    <a:lstStyle/>
                    <a:p>
                      <a:pPr algn="l" fontAlgn="b"/>
                      <a:r>
                        <a:rPr lang="en-US" sz="1400" u="none" strike="noStrike">
                          <a:effectLst/>
                        </a:rPr>
                        <a:t>2602</a:t>
                      </a:r>
                      <a:endParaRPr lang="en-US" sz="1400" b="0" i="0" u="none" strike="noStrike">
                        <a:effectLst/>
                        <a:latin typeface="Arial"/>
                      </a:endParaRPr>
                    </a:p>
                  </a:txBody>
                  <a:tcPr marL="7083" marR="7083" marT="7083" marB="0"/>
                </a:tc>
                <a:tc>
                  <a:txBody>
                    <a:bodyPr/>
                    <a:lstStyle/>
                    <a:p>
                      <a:pPr algn="l" fontAlgn="b"/>
                      <a:r>
                        <a:rPr lang="en-US" sz="1400" u="none" strike="noStrike">
                          <a:effectLst/>
                        </a:rPr>
                        <a:t>Primary</a:t>
                      </a:r>
                      <a:endParaRPr lang="en-US" sz="1400" b="0" i="0" u="none" strike="noStrike">
                        <a:effectLst/>
                        <a:latin typeface="Arial"/>
                      </a:endParaRPr>
                    </a:p>
                  </a:txBody>
                  <a:tcPr marL="7083" marR="7083" marT="7083" marB="0"/>
                </a:tc>
                <a:tc>
                  <a:txBody>
                    <a:bodyPr/>
                    <a:lstStyle/>
                    <a:p>
                      <a:pPr algn="l" fontAlgn="b"/>
                      <a:r>
                        <a:rPr lang="en-US" sz="1400" u="none" strike="noStrike" dirty="0">
                          <a:effectLst/>
                        </a:rPr>
                        <a:t>Catholic, Roman</a:t>
                      </a:r>
                      <a:endParaRPr lang="en-US" sz="1400" b="0" i="0" u="none" strike="noStrike" dirty="0">
                        <a:effectLst/>
                        <a:latin typeface="Arial"/>
                      </a:endParaRPr>
                    </a:p>
                  </a:txBody>
                  <a:tcPr marL="7083" marR="7083" marT="7083" marB="0"/>
                </a:tc>
                <a:tc>
                  <a:txBody>
                    <a:bodyPr/>
                    <a:lstStyle/>
                    <a:p>
                      <a:pPr algn="r" fontAlgn="b"/>
                      <a:r>
                        <a:rPr lang="en-US" sz="1400" u="none" strike="noStrike" dirty="0">
                          <a:effectLst/>
                        </a:rPr>
                        <a:t>149.154682</a:t>
                      </a:r>
                      <a:endParaRPr lang="en-US" sz="1400" b="0" i="0" u="none" strike="noStrike" dirty="0">
                        <a:effectLst/>
                        <a:latin typeface="Arial"/>
                      </a:endParaRPr>
                    </a:p>
                  </a:txBody>
                  <a:tcPr marL="7083" marR="7083" marT="7083" marB="0"/>
                </a:tc>
                <a:tc>
                  <a:txBody>
                    <a:bodyPr/>
                    <a:lstStyle/>
                    <a:p>
                      <a:pPr algn="r" fontAlgn="b"/>
                      <a:r>
                        <a:rPr lang="en-US" sz="1400" u="none" strike="noStrike">
                          <a:effectLst/>
                        </a:rPr>
                        <a:t>-35.24641</a:t>
                      </a:r>
                      <a:endParaRPr lang="en-US" sz="1400" b="0" i="0" u="none" strike="noStrike">
                        <a:effectLst/>
                        <a:latin typeface="Arial"/>
                      </a:endParaRPr>
                    </a:p>
                  </a:txBody>
                  <a:tcPr marL="7083" marR="7083" marT="7083" marB="0"/>
                </a:tc>
              </a:tr>
              <a:tr h="441339">
                <a:tc>
                  <a:txBody>
                    <a:bodyPr/>
                    <a:lstStyle/>
                    <a:p>
                      <a:pPr algn="l" fontAlgn="b"/>
                      <a:r>
                        <a:rPr lang="en-US" sz="1400" u="none" strike="noStrike">
                          <a:effectLst/>
                        </a:rPr>
                        <a:t>2060</a:t>
                      </a:r>
                      <a:endParaRPr lang="en-US" sz="1400" b="0" i="0" u="none" strike="noStrike">
                        <a:effectLst/>
                        <a:latin typeface="Arial"/>
                      </a:endParaRPr>
                    </a:p>
                  </a:txBody>
                  <a:tcPr marL="7083" marR="7083" marT="7083" marB="0"/>
                </a:tc>
                <a:tc>
                  <a:txBody>
                    <a:bodyPr/>
                    <a:lstStyle/>
                    <a:p>
                      <a:pPr algn="l" fontAlgn="b"/>
                      <a:r>
                        <a:rPr lang="en-US" sz="1400" u="none" strike="noStrike">
                          <a:effectLst/>
                        </a:rPr>
                        <a:t>Canberra Grammar School</a:t>
                      </a:r>
                      <a:endParaRPr lang="en-US" sz="1400" b="0" i="0" u="none" strike="noStrike">
                        <a:effectLst/>
                        <a:latin typeface="Arial"/>
                      </a:endParaRPr>
                    </a:p>
                  </a:txBody>
                  <a:tcPr marL="7083" marR="7083" marT="7083" marB="0"/>
                </a:tc>
                <a:tc>
                  <a:txBody>
                    <a:bodyPr/>
                    <a:lstStyle/>
                    <a:p>
                      <a:pPr algn="l" fontAlgn="b"/>
                      <a:r>
                        <a:rPr lang="en-US" sz="1400" u="none" strike="noStrike">
                          <a:effectLst/>
                        </a:rPr>
                        <a:t>Monaro Crescent</a:t>
                      </a:r>
                      <a:endParaRPr lang="en-US" sz="1400" b="0" i="0" u="none" strike="noStrike">
                        <a:effectLst/>
                        <a:latin typeface="Arial"/>
                      </a:endParaRPr>
                    </a:p>
                  </a:txBody>
                  <a:tcPr marL="7083" marR="7083" marT="7083" marB="0"/>
                </a:tc>
                <a:tc>
                  <a:txBody>
                    <a:bodyPr/>
                    <a:lstStyle/>
                    <a:p>
                      <a:pPr algn="l" fontAlgn="b"/>
                      <a:r>
                        <a:rPr lang="en-US" sz="1400" u="none" strike="noStrike">
                          <a:effectLst/>
                        </a:rPr>
                        <a:t>RED HILL</a:t>
                      </a:r>
                      <a:endParaRPr lang="en-US" sz="1400" b="0" i="0" u="none" strike="noStrike">
                        <a:effectLst/>
                        <a:latin typeface="Arial"/>
                      </a:endParaRPr>
                    </a:p>
                  </a:txBody>
                  <a:tcPr marL="7083" marR="7083" marT="7083" marB="0"/>
                </a:tc>
                <a:tc>
                  <a:txBody>
                    <a:bodyPr/>
                    <a:lstStyle/>
                    <a:p>
                      <a:pPr algn="l" fontAlgn="b"/>
                      <a:r>
                        <a:rPr lang="en-US" sz="1400" u="none" strike="noStrike" dirty="0">
                          <a:effectLst/>
                        </a:rPr>
                        <a:t>2603</a:t>
                      </a:r>
                      <a:endParaRPr lang="en-US" sz="1400" b="0" i="0" u="none" strike="noStrike" dirty="0">
                        <a:effectLst/>
                        <a:latin typeface="Arial"/>
                      </a:endParaRPr>
                    </a:p>
                  </a:txBody>
                  <a:tcPr marL="7083" marR="7083" marT="7083" marB="0"/>
                </a:tc>
                <a:tc>
                  <a:txBody>
                    <a:bodyPr/>
                    <a:lstStyle/>
                    <a:p>
                      <a:pPr algn="l" fontAlgn="b"/>
                      <a:r>
                        <a:rPr lang="en-US" sz="1400" u="none" strike="noStrike" dirty="0">
                          <a:effectLst/>
                        </a:rPr>
                        <a:t>Combined</a:t>
                      </a:r>
                      <a:endParaRPr lang="en-US" sz="1400" b="0" i="0" u="none" strike="noStrike" dirty="0">
                        <a:effectLst/>
                        <a:latin typeface="Arial"/>
                      </a:endParaRPr>
                    </a:p>
                  </a:txBody>
                  <a:tcPr marL="7083" marR="7083" marT="7083" marB="0"/>
                </a:tc>
                <a:tc>
                  <a:txBody>
                    <a:bodyPr/>
                    <a:lstStyle/>
                    <a:p>
                      <a:pPr algn="l" fontAlgn="b"/>
                      <a:r>
                        <a:rPr lang="en-US" sz="1400" u="none" strike="noStrike" dirty="0">
                          <a:effectLst/>
                        </a:rPr>
                        <a:t>Anglican</a:t>
                      </a:r>
                      <a:endParaRPr lang="en-US" sz="1400" b="0" i="0" u="none" strike="noStrike" dirty="0">
                        <a:effectLst/>
                        <a:latin typeface="Arial"/>
                      </a:endParaRPr>
                    </a:p>
                  </a:txBody>
                  <a:tcPr marL="7083" marR="7083" marT="7083" marB="0"/>
                </a:tc>
                <a:tc>
                  <a:txBody>
                    <a:bodyPr/>
                    <a:lstStyle/>
                    <a:p>
                      <a:pPr algn="r" fontAlgn="b"/>
                      <a:r>
                        <a:rPr lang="en-US" sz="1400" u="none" strike="noStrike">
                          <a:effectLst/>
                        </a:rPr>
                        <a:t>149.124674</a:t>
                      </a:r>
                      <a:endParaRPr lang="en-US" sz="1400" b="0" i="0" u="none" strike="noStrike">
                        <a:effectLst/>
                        <a:latin typeface="Arial"/>
                      </a:endParaRPr>
                    </a:p>
                  </a:txBody>
                  <a:tcPr marL="7083" marR="7083" marT="7083" marB="0"/>
                </a:tc>
                <a:tc>
                  <a:txBody>
                    <a:bodyPr/>
                    <a:lstStyle/>
                    <a:p>
                      <a:pPr algn="r" fontAlgn="b"/>
                      <a:r>
                        <a:rPr lang="en-US" sz="1400" u="none" strike="noStrike">
                          <a:effectLst/>
                        </a:rPr>
                        <a:t>-35.330919</a:t>
                      </a:r>
                      <a:endParaRPr lang="en-US" sz="1400" b="0" i="0" u="none" strike="noStrike">
                        <a:effectLst/>
                        <a:latin typeface="Arial"/>
                      </a:endParaRPr>
                    </a:p>
                  </a:txBody>
                  <a:tcPr marL="7083" marR="7083" marT="7083" marB="0"/>
                </a:tc>
              </a:tr>
              <a:tr h="584750">
                <a:tc>
                  <a:txBody>
                    <a:bodyPr/>
                    <a:lstStyle/>
                    <a:p>
                      <a:pPr algn="l" fontAlgn="b"/>
                      <a:r>
                        <a:rPr lang="en-US" sz="1400" u="none" strike="noStrike" dirty="0">
                          <a:effectLst/>
                        </a:rPr>
                        <a:t>2061</a:t>
                      </a:r>
                      <a:endParaRPr lang="en-US" sz="1400" b="0" i="0" u="none" strike="noStrike" dirty="0">
                        <a:effectLst/>
                        <a:latin typeface="Arial"/>
                      </a:endParaRPr>
                    </a:p>
                  </a:txBody>
                  <a:tcPr marL="7083" marR="7083" marT="7083" marB="0"/>
                </a:tc>
                <a:tc>
                  <a:txBody>
                    <a:bodyPr/>
                    <a:lstStyle/>
                    <a:p>
                      <a:pPr algn="l" fontAlgn="b"/>
                      <a:r>
                        <a:rPr lang="en-US" sz="1400" u="none" strike="noStrike" dirty="0">
                          <a:effectLst/>
                        </a:rPr>
                        <a:t>Canberra Girls' Grammar School</a:t>
                      </a:r>
                      <a:endParaRPr lang="en-US" sz="1400" b="0" i="0" u="none" strike="noStrike" dirty="0">
                        <a:effectLst/>
                        <a:latin typeface="Arial"/>
                      </a:endParaRPr>
                    </a:p>
                  </a:txBody>
                  <a:tcPr marL="7083" marR="7083" marT="7083" marB="0"/>
                </a:tc>
                <a:tc>
                  <a:txBody>
                    <a:bodyPr/>
                    <a:lstStyle/>
                    <a:p>
                      <a:pPr algn="l" fontAlgn="b"/>
                      <a:r>
                        <a:rPr lang="en-US" sz="1400" u="none" strike="noStrike">
                          <a:effectLst/>
                        </a:rPr>
                        <a:t>Melbourne Avenue</a:t>
                      </a:r>
                      <a:endParaRPr lang="en-US" sz="1400" b="0" i="0" u="none" strike="noStrike">
                        <a:effectLst/>
                        <a:latin typeface="Arial"/>
                      </a:endParaRPr>
                    </a:p>
                  </a:txBody>
                  <a:tcPr marL="7083" marR="7083" marT="7083" marB="0"/>
                </a:tc>
                <a:tc>
                  <a:txBody>
                    <a:bodyPr/>
                    <a:lstStyle/>
                    <a:p>
                      <a:pPr algn="l" fontAlgn="b"/>
                      <a:r>
                        <a:rPr lang="en-US" sz="1400" u="none" strike="noStrike">
                          <a:effectLst/>
                        </a:rPr>
                        <a:t>DEAKIN</a:t>
                      </a:r>
                      <a:endParaRPr lang="en-US" sz="1400" b="0" i="0" u="none" strike="noStrike">
                        <a:effectLst/>
                        <a:latin typeface="Arial"/>
                      </a:endParaRPr>
                    </a:p>
                  </a:txBody>
                  <a:tcPr marL="7083" marR="7083" marT="7083" marB="0"/>
                </a:tc>
                <a:tc>
                  <a:txBody>
                    <a:bodyPr/>
                    <a:lstStyle/>
                    <a:p>
                      <a:pPr algn="l" fontAlgn="b"/>
                      <a:r>
                        <a:rPr lang="en-US" sz="1400" u="none" strike="noStrike" dirty="0">
                          <a:effectLst/>
                        </a:rPr>
                        <a:t>2600</a:t>
                      </a:r>
                      <a:endParaRPr lang="en-US" sz="1400" b="0" i="0" u="none" strike="noStrike" dirty="0">
                        <a:effectLst/>
                        <a:latin typeface="Arial"/>
                      </a:endParaRPr>
                    </a:p>
                  </a:txBody>
                  <a:tcPr marL="7083" marR="7083" marT="7083" marB="0"/>
                </a:tc>
                <a:tc>
                  <a:txBody>
                    <a:bodyPr/>
                    <a:lstStyle/>
                    <a:p>
                      <a:pPr algn="l" fontAlgn="b"/>
                      <a:r>
                        <a:rPr lang="en-US" sz="1400" u="none" strike="noStrike" dirty="0">
                          <a:effectLst/>
                        </a:rPr>
                        <a:t>Combined</a:t>
                      </a:r>
                      <a:endParaRPr lang="en-US" sz="1400" b="0" i="0" u="none" strike="noStrike" dirty="0">
                        <a:effectLst/>
                        <a:latin typeface="Arial"/>
                      </a:endParaRPr>
                    </a:p>
                  </a:txBody>
                  <a:tcPr marL="7083" marR="7083" marT="7083" marB="0"/>
                </a:tc>
                <a:tc>
                  <a:txBody>
                    <a:bodyPr/>
                    <a:lstStyle/>
                    <a:p>
                      <a:pPr algn="l" fontAlgn="b"/>
                      <a:r>
                        <a:rPr lang="en-US" sz="1400" u="none" strike="noStrike">
                          <a:effectLst/>
                        </a:rPr>
                        <a:t>Anglican</a:t>
                      </a:r>
                      <a:endParaRPr lang="en-US" sz="1400" b="0" i="0" u="none" strike="noStrike">
                        <a:effectLst/>
                        <a:latin typeface="Arial"/>
                      </a:endParaRPr>
                    </a:p>
                  </a:txBody>
                  <a:tcPr marL="7083" marR="7083" marT="7083" marB="0"/>
                </a:tc>
                <a:tc>
                  <a:txBody>
                    <a:bodyPr/>
                    <a:lstStyle/>
                    <a:p>
                      <a:pPr algn="r" fontAlgn="b"/>
                      <a:r>
                        <a:rPr lang="en-US" sz="1400" u="none" strike="noStrike" dirty="0">
                          <a:effectLst/>
                        </a:rPr>
                        <a:t>149.115115</a:t>
                      </a:r>
                      <a:endParaRPr lang="en-US" sz="1400" b="0" i="0" u="none" strike="noStrike" dirty="0">
                        <a:effectLst/>
                        <a:latin typeface="Arial"/>
                      </a:endParaRPr>
                    </a:p>
                  </a:txBody>
                  <a:tcPr marL="7083" marR="7083" marT="7083" marB="0"/>
                </a:tc>
                <a:tc>
                  <a:txBody>
                    <a:bodyPr/>
                    <a:lstStyle/>
                    <a:p>
                      <a:pPr algn="r" fontAlgn="b"/>
                      <a:r>
                        <a:rPr lang="en-US" sz="1400" u="none" strike="noStrike" dirty="0">
                          <a:effectLst/>
                        </a:rPr>
                        <a:t>-35.31699</a:t>
                      </a:r>
                      <a:endParaRPr lang="en-US" sz="1400" b="0" i="0" u="none" strike="noStrike" dirty="0">
                        <a:effectLst/>
                        <a:latin typeface="Arial"/>
                      </a:endParaRPr>
                    </a:p>
                  </a:txBody>
                  <a:tcPr marL="7083" marR="7083" marT="7083" marB="0"/>
                </a:tc>
              </a:tr>
            </a:tbl>
          </a:graphicData>
        </a:graphic>
      </p:graphicFrame>
      <p:sp>
        <p:nvSpPr>
          <p:cNvPr id="23" name="Content Placeholder 7"/>
          <p:cNvSpPr txBox="1">
            <a:spLocks/>
          </p:cNvSpPr>
          <p:nvPr/>
        </p:nvSpPr>
        <p:spPr>
          <a:xfrm>
            <a:off x="457200" y="1536700"/>
            <a:ext cx="7810500" cy="17399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latin typeface="Avenir Light"/>
                <a:cs typeface="Avenir Light"/>
              </a:rPr>
              <a:t>e.g. snippet of “</a:t>
            </a:r>
            <a:r>
              <a:rPr lang="en-US" b="1" dirty="0">
                <a:latin typeface="Avenir Light"/>
                <a:cs typeface="Avenir Light"/>
              </a:rPr>
              <a:t>Location of ACT </a:t>
            </a:r>
            <a:r>
              <a:rPr lang="en-US" b="1" dirty="0" smtClean="0">
                <a:latin typeface="Avenir Light"/>
                <a:cs typeface="Avenir Light"/>
              </a:rPr>
              <a:t>Schools” </a:t>
            </a:r>
            <a:r>
              <a:rPr lang="en-US" dirty="0" smtClean="0">
                <a:latin typeface="Avenir Light"/>
                <a:cs typeface="Avenir Light"/>
              </a:rPr>
              <a:t>dataset </a:t>
            </a:r>
            <a:r>
              <a:rPr lang="en-US" dirty="0">
                <a:latin typeface="Avenir Light"/>
                <a:cs typeface="Avenir Light"/>
              </a:rPr>
              <a:t>on </a:t>
            </a:r>
            <a:r>
              <a:rPr lang="en-US" u="sng" dirty="0">
                <a:solidFill>
                  <a:srgbClr val="723C3D"/>
                </a:solidFill>
                <a:latin typeface="Calibri"/>
                <a:cs typeface="Calibri"/>
              </a:rPr>
              <a:t>https://</a:t>
            </a:r>
            <a:r>
              <a:rPr lang="en-US" u="sng" dirty="0" err="1" smtClean="0">
                <a:solidFill>
                  <a:srgbClr val="723C3D"/>
                </a:solidFill>
                <a:latin typeface="Calibri"/>
                <a:cs typeface="Calibri"/>
              </a:rPr>
              <a:t>data.gov.au</a:t>
            </a:r>
            <a:endParaRPr lang="en-US" u="sng" dirty="0">
              <a:solidFill>
                <a:srgbClr val="723C3D"/>
              </a:solidFill>
              <a:latin typeface="Calibri"/>
              <a:cs typeface="Calibri"/>
            </a:endParaRPr>
          </a:p>
        </p:txBody>
      </p:sp>
    </p:spTree>
    <p:extLst>
      <p:ext uri="{BB962C8B-B14F-4D97-AF65-F5344CB8AC3E}">
        <p14:creationId xmlns:p14="http://schemas.microsoft.com/office/powerpoint/2010/main" val="17103773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00"/>
                </a:solidFill>
              </a:rPr>
              <a:t>3. Provide </a:t>
            </a:r>
            <a:r>
              <a:rPr lang="en-US" b="1" u="sng" dirty="0">
                <a:solidFill>
                  <a:srgbClr val="000000"/>
                </a:solidFill>
              </a:rPr>
              <a:t>useful information</a:t>
            </a:r>
            <a:r>
              <a:rPr lang="en-US" b="1" dirty="0">
                <a:solidFill>
                  <a:srgbClr val="000000"/>
                </a:solidFill>
              </a:rPr>
              <a:t> </a:t>
            </a:r>
            <a:r>
              <a:rPr lang="en-US" dirty="0">
                <a:solidFill>
                  <a:srgbClr val="000000"/>
                </a:solidFill>
              </a:rPr>
              <a:t>at that URL</a:t>
            </a:r>
          </a:p>
        </p:txBody>
      </p:sp>
      <p:sp>
        <p:nvSpPr>
          <p:cNvPr id="3" name="Content Placeholder 2"/>
          <p:cNvSpPr>
            <a:spLocks noGrp="1"/>
          </p:cNvSpPr>
          <p:nvPr>
            <p:ph idx="1"/>
          </p:nvPr>
        </p:nvSpPr>
        <p:spPr/>
        <p:txBody>
          <a:bodyPr/>
          <a:lstStyle/>
          <a:p>
            <a:r>
              <a:rPr lang="en-US" dirty="0" smtClean="0"/>
              <a:t>Use </a:t>
            </a:r>
            <a:r>
              <a:rPr lang="en-US" b="1" dirty="0" smtClean="0">
                <a:solidFill>
                  <a:srgbClr val="723C3D"/>
                </a:solidFill>
              </a:rPr>
              <a:t>ontologies</a:t>
            </a:r>
            <a:r>
              <a:rPr lang="en-US" dirty="0" smtClean="0">
                <a:solidFill>
                  <a:srgbClr val="723C3D"/>
                </a:solidFill>
              </a:rPr>
              <a:t> </a:t>
            </a:r>
            <a:r>
              <a:rPr lang="en-US" dirty="0" smtClean="0"/>
              <a:t>to assign meaning to ‘</a:t>
            </a:r>
            <a:r>
              <a:rPr lang="en-US" i="1" dirty="0" smtClean="0">
                <a:solidFill>
                  <a:srgbClr val="723C3D"/>
                </a:solidFill>
              </a:rPr>
              <a:t>THINGS</a:t>
            </a:r>
            <a:r>
              <a:rPr lang="en-US" dirty="0" smtClean="0"/>
              <a:t>’ in this dataset</a:t>
            </a:r>
          </a:p>
          <a:p>
            <a:r>
              <a:rPr lang="en-US" dirty="0" smtClean="0"/>
              <a:t>Use for example new </a:t>
            </a:r>
            <a:r>
              <a:rPr lang="en-US" i="1" dirty="0" smtClean="0"/>
              <a:t>‘CSV on the Web format’</a:t>
            </a:r>
          </a:p>
          <a:p>
            <a:pPr lvl="1"/>
            <a:r>
              <a:rPr lang="en-US" dirty="0"/>
              <a:t>metadata vocabulary to describe CSV data (structure, </a:t>
            </a:r>
            <a:r>
              <a:rPr lang="en-US" dirty="0" smtClean="0"/>
              <a:t>annotations</a:t>
            </a:r>
            <a:r>
              <a:rPr lang="en-US" dirty="0"/>
              <a:t>, etc.</a:t>
            </a:r>
            <a:r>
              <a:rPr lang="en-US" dirty="0" smtClean="0"/>
              <a:t>)</a:t>
            </a:r>
          </a:p>
          <a:p>
            <a:pPr lvl="1"/>
            <a:r>
              <a:rPr lang="en-US" dirty="0" smtClean="0"/>
              <a:t>mapping </a:t>
            </a:r>
            <a:r>
              <a:rPr lang="en-US" dirty="0"/>
              <a:t>content to </a:t>
            </a:r>
            <a:r>
              <a:rPr lang="en-US" dirty="0" smtClean="0"/>
              <a:t>RDF, JSON, XML </a:t>
            </a:r>
            <a:endParaRPr lang="en-US" dirty="0"/>
          </a:p>
        </p:txBody>
      </p:sp>
    </p:spTree>
    <p:extLst>
      <p:ext uri="{BB962C8B-B14F-4D97-AF65-F5344CB8AC3E}">
        <p14:creationId xmlns:p14="http://schemas.microsoft.com/office/powerpoint/2010/main" val="27467532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ontent Placeholder 4"/>
          <p:cNvGraphicFramePr>
            <a:graphicFrameLocks/>
          </p:cNvGraphicFramePr>
          <p:nvPr>
            <p:extLst>
              <p:ext uri="{D42A27DB-BD31-4B8C-83A1-F6EECF244321}">
                <p14:modId xmlns:p14="http://schemas.microsoft.com/office/powerpoint/2010/main" val="47124102"/>
              </p:ext>
            </p:extLst>
          </p:nvPr>
        </p:nvGraphicFramePr>
        <p:xfrm>
          <a:off x="304804" y="3454459"/>
          <a:ext cx="8547096" cy="3179779"/>
        </p:xfrm>
        <a:graphic>
          <a:graphicData uri="http://schemas.openxmlformats.org/drawingml/2006/table">
            <a:tbl>
              <a:tblPr>
                <a:tableStyleId>{00A15C55-8517-42AA-B614-E9B94910E393}</a:tableStyleId>
              </a:tblPr>
              <a:tblGrid>
                <a:gridCol w="573898"/>
                <a:gridCol w="1546998"/>
                <a:gridCol w="1028700"/>
                <a:gridCol w="759254"/>
                <a:gridCol w="650446"/>
                <a:gridCol w="749300"/>
                <a:gridCol w="1346200"/>
                <a:gridCol w="952500"/>
                <a:gridCol w="939800"/>
              </a:tblGrid>
              <a:tr h="277712">
                <a:tc>
                  <a:txBody>
                    <a:bodyPr/>
                    <a:lstStyle/>
                    <a:p>
                      <a:pPr algn="l" fontAlgn="b"/>
                      <a:r>
                        <a:rPr lang="en-US" sz="1400" b="1" u="none" strike="noStrike" dirty="0">
                          <a:solidFill>
                            <a:schemeClr val="bg1"/>
                          </a:solidFill>
                          <a:effectLst/>
                        </a:rPr>
                        <a:t>id</a:t>
                      </a:r>
                      <a:endParaRPr lang="en-US" sz="1400" b="1" i="0" u="none" strike="noStrike" dirty="0">
                        <a:solidFill>
                          <a:schemeClr val="bg1"/>
                        </a:solidFill>
                        <a:effectLst/>
                        <a:latin typeface="Arial"/>
                      </a:endParaRPr>
                    </a:p>
                  </a:txBody>
                  <a:tcPr marL="36000" marR="36000" marT="36000" marB="36000" anchor="ctr">
                    <a:solidFill>
                      <a:schemeClr val="accent4">
                        <a:lumMod val="75000"/>
                      </a:schemeClr>
                    </a:solidFill>
                  </a:tcPr>
                </a:tc>
                <a:tc>
                  <a:txBody>
                    <a:bodyPr/>
                    <a:lstStyle/>
                    <a:p>
                      <a:pPr algn="l" fontAlgn="b"/>
                      <a:r>
                        <a:rPr lang="en-US" sz="1400" b="1" u="none" strike="noStrike" dirty="0" err="1">
                          <a:solidFill>
                            <a:schemeClr val="bg1"/>
                          </a:solidFill>
                          <a:effectLst/>
                        </a:rPr>
                        <a:t>inst_name</a:t>
                      </a:r>
                      <a:endParaRPr lang="en-US" sz="1400" b="1" i="0" u="none" strike="noStrike" dirty="0">
                        <a:solidFill>
                          <a:schemeClr val="bg1"/>
                        </a:solidFill>
                        <a:effectLst/>
                        <a:latin typeface="Arial"/>
                      </a:endParaRPr>
                    </a:p>
                  </a:txBody>
                  <a:tcPr marL="36000" marR="36000" marT="36000" marB="36000" anchor="ctr">
                    <a:solidFill>
                      <a:schemeClr val="accent4">
                        <a:lumMod val="75000"/>
                      </a:schemeClr>
                    </a:solidFill>
                  </a:tcPr>
                </a:tc>
                <a:tc>
                  <a:txBody>
                    <a:bodyPr/>
                    <a:lstStyle/>
                    <a:p>
                      <a:pPr algn="l" fontAlgn="b"/>
                      <a:r>
                        <a:rPr lang="en-US" sz="1400" b="1" u="none" strike="noStrike" dirty="0">
                          <a:solidFill>
                            <a:schemeClr val="bg1"/>
                          </a:solidFill>
                          <a:effectLst/>
                        </a:rPr>
                        <a:t>l_addr_1</a:t>
                      </a:r>
                      <a:endParaRPr lang="en-US" sz="1400" b="1" i="0" u="none" strike="noStrike" dirty="0">
                        <a:solidFill>
                          <a:schemeClr val="bg1"/>
                        </a:solidFill>
                        <a:effectLst/>
                        <a:latin typeface="Arial"/>
                      </a:endParaRPr>
                    </a:p>
                  </a:txBody>
                  <a:tcPr marL="36000" marR="36000" marT="36000" marB="36000" anchor="ctr">
                    <a:solidFill>
                      <a:schemeClr val="accent4">
                        <a:lumMod val="75000"/>
                      </a:schemeClr>
                    </a:solidFill>
                  </a:tcPr>
                </a:tc>
                <a:tc>
                  <a:txBody>
                    <a:bodyPr/>
                    <a:lstStyle/>
                    <a:p>
                      <a:pPr algn="l" fontAlgn="b"/>
                      <a:r>
                        <a:rPr lang="en-US" sz="1400" b="1" u="none" strike="noStrike" dirty="0">
                          <a:solidFill>
                            <a:schemeClr val="bg1"/>
                          </a:solidFill>
                          <a:effectLst/>
                        </a:rPr>
                        <a:t>l_addr_2</a:t>
                      </a:r>
                      <a:endParaRPr lang="en-US" sz="1400" b="1" i="0" u="none" strike="noStrike" dirty="0">
                        <a:solidFill>
                          <a:schemeClr val="bg1"/>
                        </a:solidFill>
                        <a:effectLst/>
                        <a:latin typeface="Arial"/>
                      </a:endParaRPr>
                    </a:p>
                  </a:txBody>
                  <a:tcPr marL="36000" marR="36000" marT="36000" marB="36000" anchor="ctr">
                    <a:solidFill>
                      <a:schemeClr val="accent4">
                        <a:lumMod val="75000"/>
                      </a:schemeClr>
                    </a:solidFill>
                  </a:tcPr>
                </a:tc>
                <a:tc>
                  <a:txBody>
                    <a:bodyPr/>
                    <a:lstStyle/>
                    <a:p>
                      <a:pPr algn="l" fontAlgn="b"/>
                      <a:r>
                        <a:rPr lang="en-US" sz="1400" b="1" u="none" strike="noStrike" dirty="0" err="1">
                          <a:solidFill>
                            <a:schemeClr val="bg1"/>
                          </a:solidFill>
                          <a:effectLst/>
                        </a:rPr>
                        <a:t>l_pcode</a:t>
                      </a:r>
                      <a:endParaRPr lang="en-US" sz="1400" b="1" i="0" u="none" strike="noStrike" dirty="0">
                        <a:solidFill>
                          <a:schemeClr val="bg1"/>
                        </a:solidFill>
                        <a:effectLst/>
                        <a:latin typeface="Arial"/>
                      </a:endParaRPr>
                    </a:p>
                  </a:txBody>
                  <a:tcPr marL="36000" marR="36000" marT="36000" marB="36000" anchor="ctr">
                    <a:solidFill>
                      <a:schemeClr val="accent4">
                        <a:lumMod val="75000"/>
                      </a:schemeClr>
                    </a:solidFill>
                  </a:tcPr>
                </a:tc>
                <a:tc>
                  <a:txBody>
                    <a:bodyPr/>
                    <a:lstStyle/>
                    <a:p>
                      <a:pPr algn="l" fontAlgn="b"/>
                      <a:r>
                        <a:rPr lang="en-US" sz="1400" b="1" u="none" strike="noStrike" dirty="0" err="1">
                          <a:solidFill>
                            <a:schemeClr val="bg1"/>
                          </a:solidFill>
                          <a:effectLst/>
                        </a:rPr>
                        <a:t>cmps_lvl</a:t>
                      </a:r>
                      <a:endParaRPr lang="en-US" sz="1400" b="1" i="0" u="none" strike="noStrike" dirty="0">
                        <a:solidFill>
                          <a:schemeClr val="bg1"/>
                        </a:solidFill>
                        <a:effectLst/>
                        <a:latin typeface="Arial"/>
                      </a:endParaRPr>
                    </a:p>
                  </a:txBody>
                  <a:tcPr marL="36000" marR="36000" marT="36000" marB="36000" anchor="ctr">
                    <a:solidFill>
                      <a:schemeClr val="accent4">
                        <a:lumMod val="75000"/>
                      </a:schemeClr>
                    </a:solidFill>
                  </a:tcPr>
                </a:tc>
                <a:tc>
                  <a:txBody>
                    <a:bodyPr/>
                    <a:lstStyle/>
                    <a:p>
                      <a:pPr algn="l" fontAlgn="b"/>
                      <a:r>
                        <a:rPr lang="en-US" sz="1400" b="1" u="none" strike="noStrike" dirty="0">
                          <a:solidFill>
                            <a:schemeClr val="bg1"/>
                          </a:solidFill>
                          <a:effectLst/>
                        </a:rPr>
                        <a:t>affiliation</a:t>
                      </a:r>
                      <a:endParaRPr lang="en-US" sz="1400" b="1" i="0" u="none" strike="noStrike" dirty="0">
                        <a:solidFill>
                          <a:schemeClr val="bg1"/>
                        </a:solidFill>
                        <a:effectLst/>
                        <a:latin typeface="Arial"/>
                      </a:endParaRPr>
                    </a:p>
                  </a:txBody>
                  <a:tcPr marL="36000" marR="36000" marT="36000" marB="36000" anchor="ctr">
                    <a:solidFill>
                      <a:schemeClr val="accent4">
                        <a:lumMod val="75000"/>
                      </a:schemeClr>
                    </a:solidFill>
                  </a:tcPr>
                </a:tc>
                <a:tc>
                  <a:txBody>
                    <a:bodyPr/>
                    <a:lstStyle/>
                    <a:p>
                      <a:pPr algn="l" fontAlgn="b"/>
                      <a:r>
                        <a:rPr lang="en-US" sz="1400" b="1" u="none" strike="noStrike" dirty="0">
                          <a:solidFill>
                            <a:schemeClr val="bg1"/>
                          </a:solidFill>
                          <a:effectLst/>
                        </a:rPr>
                        <a:t>long</a:t>
                      </a:r>
                      <a:endParaRPr lang="en-US" sz="1400" b="1" i="0" u="none" strike="noStrike" dirty="0">
                        <a:solidFill>
                          <a:schemeClr val="bg1"/>
                        </a:solidFill>
                        <a:effectLst/>
                        <a:latin typeface="Arial"/>
                      </a:endParaRPr>
                    </a:p>
                  </a:txBody>
                  <a:tcPr marL="36000" marR="36000" marT="36000" marB="36000" anchor="ctr">
                    <a:solidFill>
                      <a:schemeClr val="accent4">
                        <a:lumMod val="75000"/>
                      </a:schemeClr>
                    </a:solidFill>
                  </a:tcPr>
                </a:tc>
                <a:tc>
                  <a:txBody>
                    <a:bodyPr/>
                    <a:lstStyle/>
                    <a:p>
                      <a:pPr algn="l" fontAlgn="b"/>
                      <a:r>
                        <a:rPr lang="en-US" sz="1400" b="1" u="none" strike="noStrike" dirty="0" err="1">
                          <a:solidFill>
                            <a:schemeClr val="bg1"/>
                          </a:solidFill>
                          <a:effectLst/>
                        </a:rPr>
                        <a:t>lat</a:t>
                      </a:r>
                      <a:endParaRPr lang="en-US" sz="1400" b="1" i="0" u="none" strike="noStrike" dirty="0">
                        <a:solidFill>
                          <a:schemeClr val="bg1"/>
                        </a:solidFill>
                        <a:effectLst/>
                        <a:latin typeface="Arial"/>
                      </a:endParaRPr>
                    </a:p>
                  </a:txBody>
                  <a:tcPr marL="36000" marR="36000" marT="36000" marB="36000" anchor="ctr">
                    <a:solidFill>
                      <a:schemeClr val="accent4">
                        <a:lumMod val="75000"/>
                      </a:schemeClr>
                    </a:solidFill>
                  </a:tcPr>
                </a:tc>
              </a:tr>
              <a:tr h="441339">
                <a:tc>
                  <a:txBody>
                    <a:bodyPr/>
                    <a:lstStyle/>
                    <a:p>
                      <a:pPr algn="l" fontAlgn="b"/>
                      <a:r>
                        <a:rPr lang="en-US" sz="1400" u="none" strike="noStrike" dirty="0">
                          <a:effectLst/>
                        </a:rPr>
                        <a:t>2047</a:t>
                      </a:r>
                      <a:endParaRPr lang="en-US" sz="1400" b="0" i="0" u="none" strike="noStrike" dirty="0">
                        <a:effectLst/>
                        <a:latin typeface="Arial"/>
                      </a:endParaRPr>
                    </a:p>
                  </a:txBody>
                  <a:tcPr marL="7083" marR="7083" marT="7083" marB="0"/>
                </a:tc>
                <a:tc>
                  <a:txBody>
                    <a:bodyPr/>
                    <a:lstStyle/>
                    <a:p>
                      <a:pPr algn="l" fontAlgn="b"/>
                      <a:r>
                        <a:rPr lang="en-US" sz="1400" u="none" strike="noStrike" dirty="0">
                          <a:effectLst/>
                        </a:rPr>
                        <a:t>Holy Trinity Primary School</a:t>
                      </a:r>
                      <a:endParaRPr lang="en-US" sz="1400" b="0" i="0" u="none" strike="noStrike" dirty="0">
                        <a:effectLst/>
                        <a:latin typeface="Arial"/>
                      </a:endParaRPr>
                    </a:p>
                  </a:txBody>
                  <a:tcPr marL="7083" marR="7083" marT="7083" marB="0"/>
                </a:tc>
                <a:tc>
                  <a:txBody>
                    <a:bodyPr/>
                    <a:lstStyle/>
                    <a:p>
                      <a:pPr algn="l" fontAlgn="b"/>
                      <a:r>
                        <a:rPr lang="en-US" sz="1400" u="none" strike="noStrike" dirty="0">
                          <a:effectLst/>
                        </a:rPr>
                        <a:t>Theodore Street</a:t>
                      </a:r>
                      <a:endParaRPr lang="en-US" sz="1400" b="0" i="0" u="none" strike="noStrike" dirty="0">
                        <a:effectLst/>
                        <a:latin typeface="Arial"/>
                      </a:endParaRPr>
                    </a:p>
                  </a:txBody>
                  <a:tcPr marL="7083" marR="7083" marT="7083" marB="0"/>
                </a:tc>
                <a:tc>
                  <a:txBody>
                    <a:bodyPr/>
                    <a:lstStyle/>
                    <a:p>
                      <a:pPr algn="l" fontAlgn="b"/>
                      <a:r>
                        <a:rPr lang="en-US" sz="1400" u="none" strike="noStrike">
                          <a:effectLst/>
                        </a:rPr>
                        <a:t>CURTIN</a:t>
                      </a:r>
                      <a:endParaRPr lang="en-US" sz="1400" b="0" i="0" u="none" strike="noStrike">
                        <a:effectLst/>
                        <a:latin typeface="Arial"/>
                      </a:endParaRPr>
                    </a:p>
                  </a:txBody>
                  <a:tcPr marL="7083" marR="7083" marT="7083" marB="0"/>
                </a:tc>
                <a:tc>
                  <a:txBody>
                    <a:bodyPr/>
                    <a:lstStyle/>
                    <a:p>
                      <a:pPr algn="l" fontAlgn="b"/>
                      <a:r>
                        <a:rPr lang="en-US" sz="1400" u="none" strike="noStrike">
                          <a:effectLst/>
                        </a:rPr>
                        <a:t>2605</a:t>
                      </a:r>
                      <a:endParaRPr lang="en-US" sz="1400" b="0" i="0" u="none" strike="noStrike">
                        <a:effectLst/>
                        <a:latin typeface="Arial"/>
                      </a:endParaRPr>
                    </a:p>
                  </a:txBody>
                  <a:tcPr marL="7083" marR="7083" marT="7083" marB="0"/>
                </a:tc>
                <a:tc>
                  <a:txBody>
                    <a:bodyPr/>
                    <a:lstStyle/>
                    <a:p>
                      <a:pPr algn="l" fontAlgn="b"/>
                      <a:r>
                        <a:rPr lang="en-US" sz="1400" u="none" strike="noStrike" dirty="0">
                          <a:effectLst/>
                        </a:rPr>
                        <a:t>Primary</a:t>
                      </a:r>
                      <a:endParaRPr lang="en-US" sz="1400" b="0" i="0" u="none" strike="noStrike" dirty="0">
                        <a:effectLst/>
                        <a:latin typeface="Arial"/>
                      </a:endParaRPr>
                    </a:p>
                  </a:txBody>
                  <a:tcPr marL="7083" marR="7083" marT="7083" marB="0"/>
                </a:tc>
                <a:tc>
                  <a:txBody>
                    <a:bodyPr/>
                    <a:lstStyle/>
                    <a:p>
                      <a:pPr algn="l" fontAlgn="b"/>
                      <a:r>
                        <a:rPr lang="en-US" sz="1400" u="none" strike="noStrike" dirty="0">
                          <a:effectLst/>
                        </a:rPr>
                        <a:t>Catholic, Roman</a:t>
                      </a:r>
                      <a:endParaRPr lang="en-US" sz="1400" b="0" i="0" u="none" strike="noStrike" dirty="0">
                        <a:effectLst/>
                        <a:latin typeface="Arial"/>
                      </a:endParaRPr>
                    </a:p>
                  </a:txBody>
                  <a:tcPr marL="7083" marR="7083" marT="7083" marB="0"/>
                </a:tc>
                <a:tc>
                  <a:txBody>
                    <a:bodyPr/>
                    <a:lstStyle/>
                    <a:p>
                      <a:pPr algn="r" fontAlgn="b"/>
                      <a:r>
                        <a:rPr lang="en-US" sz="1400" u="none" strike="noStrike" dirty="0">
                          <a:effectLst/>
                        </a:rPr>
                        <a:t>149.081951</a:t>
                      </a:r>
                      <a:endParaRPr lang="en-US" sz="1400" b="0" i="0" u="none" strike="noStrike" dirty="0">
                        <a:effectLst/>
                        <a:latin typeface="Arial"/>
                      </a:endParaRPr>
                    </a:p>
                  </a:txBody>
                  <a:tcPr marL="7083" marR="7083" marT="7083" marB="0"/>
                </a:tc>
                <a:tc>
                  <a:txBody>
                    <a:bodyPr/>
                    <a:lstStyle/>
                    <a:p>
                      <a:pPr algn="r" fontAlgn="b"/>
                      <a:r>
                        <a:rPr lang="en-US" sz="1400" u="none" strike="noStrike" dirty="0">
                          <a:effectLst/>
                        </a:rPr>
                        <a:t>-35.327679</a:t>
                      </a:r>
                      <a:endParaRPr lang="en-US" sz="1400" b="0" i="0" u="none" strike="noStrike" dirty="0">
                        <a:effectLst/>
                        <a:latin typeface="Arial"/>
                      </a:endParaRPr>
                    </a:p>
                  </a:txBody>
                  <a:tcPr marL="7083" marR="7083" marT="7083" marB="0"/>
                </a:tc>
              </a:tr>
              <a:tr h="544314">
                <a:tc>
                  <a:txBody>
                    <a:bodyPr/>
                    <a:lstStyle/>
                    <a:p>
                      <a:pPr algn="l" fontAlgn="b"/>
                      <a:r>
                        <a:rPr lang="en-US" sz="1400" u="none" strike="noStrike" dirty="0">
                          <a:effectLst/>
                        </a:rPr>
                        <a:t>2050</a:t>
                      </a:r>
                      <a:endParaRPr lang="en-US" sz="1400" b="0" i="0" u="none" strike="noStrike" dirty="0">
                        <a:effectLst/>
                        <a:latin typeface="Arial"/>
                      </a:endParaRPr>
                    </a:p>
                  </a:txBody>
                  <a:tcPr marL="7083" marR="7083" marT="7083" marB="0"/>
                </a:tc>
                <a:tc>
                  <a:txBody>
                    <a:bodyPr/>
                    <a:lstStyle/>
                    <a:p>
                      <a:pPr algn="l" fontAlgn="b"/>
                      <a:r>
                        <a:rPr lang="en-US" sz="1400" u="none" strike="noStrike" dirty="0" err="1">
                          <a:effectLst/>
                        </a:rPr>
                        <a:t>Sts</a:t>
                      </a:r>
                      <a:r>
                        <a:rPr lang="en-US" sz="1400" u="none" strike="noStrike" dirty="0">
                          <a:effectLst/>
                        </a:rPr>
                        <a:t> Peter and Paul's Primary School</a:t>
                      </a:r>
                      <a:endParaRPr lang="en-US" sz="1400" b="0" i="0" u="none" strike="noStrike" dirty="0">
                        <a:effectLst/>
                        <a:latin typeface="Arial"/>
                      </a:endParaRPr>
                    </a:p>
                  </a:txBody>
                  <a:tcPr marL="7083" marR="7083" marT="7083" marB="0"/>
                </a:tc>
                <a:tc>
                  <a:txBody>
                    <a:bodyPr/>
                    <a:lstStyle/>
                    <a:p>
                      <a:pPr algn="l" fontAlgn="b"/>
                      <a:r>
                        <a:rPr lang="en-US" sz="1400" u="none" strike="noStrike" dirty="0">
                          <a:effectLst/>
                        </a:rPr>
                        <a:t>Wisdom Street</a:t>
                      </a:r>
                      <a:endParaRPr lang="en-US" sz="1400" b="0" i="0" u="none" strike="noStrike" dirty="0">
                        <a:effectLst/>
                        <a:latin typeface="Arial"/>
                      </a:endParaRPr>
                    </a:p>
                  </a:txBody>
                  <a:tcPr marL="7083" marR="7083" marT="7083" marB="0"/>
                </a:tc>
                <a:tc>
                  <a:txBody>
                    <a:bodyPr/>
                    <a:lstStyle/>
                    <a:p>
                      <a:pPr algn="l" fontAlgn="b"/>
                      <a:r>
                        <a:rPr lang="en-US" sz="1400" u="none" strike="noStrike">
                          <a:effectLst/>
                        </a:rPr>
                        <a:t>GARRAN</a:t>
                      </a:r>
                      <a:endParaRPr lang="en-US" sz="1400" b="0" i="0" u="none" strike="noStrike">
                        <a:effectLst/>
                        <a:latin typeface="Arial"/>
                      </a:endParaRPr>
                    </a:p>
                  </a:txBody>
                  <a:tcPr marL="7083" marR="7083" marT="7083" marB="0"/>
                </a:tc>
                <a:tc>
                  <a:txBody>
                    <a:bodyPr/>
                    <a:lstStyle/>
                    <a:p>
                      <a:pPr algn="l" fontAlgn="b"/>
                      <a:r>
                        <a:rPr lang="en-US" sz="1400" u="none" strike="noStrike" dirty="0">
                          <a:effectLst/>
                        </a:rPr>
                        <a:t>2605</a:t>
                      </a:r>
                      <a:endParaRPr lang="en-US" sz="1400" b="0" i="0" u="none" strike="noStrike" dirty="0">
                        <a:effectLst/>
                        <a:latin typeface="Arial"/>
                      </a:endParaRPr>
                    </a:p>
                  </a:txBody>
                  <a:tcPr marL="7083" marR="7083" marT="7083" marB="0"/>
                </a:tc>
                <a:tc>
                  <a:txBody>
                    <a:bodyPr/>
                    <a:lstStyle/>
                    <a:p>
                      <a:pPr algn="l" fontAlgn="b"/>
                      <a:r>
                        <a:rPr lang="en-US" sz="1400" u="none" strike="noStrike" dirty="0">
                          <a:effectLst/>
                        </a:rPr>
                        <a:t>Primary</a:t>
                      </a:r>
                      <a:endParaRPr lang="en-US" sz="1400" b="0" i="0" u="none" strike="noStrike" dirty="0">
                        <a:effectLst/>
                        <a:latin typeface="Arial"/>
                      </a:endParaRPr>
                    </a:p>
                  </a:txBody>
                  <a:tcPr marL="7083" marR="7083" marT="7083" marB="0"/>
                </a:tc>
                <a:tc>
                  <a:txBody>
                    <a:bodyPr/>
                    <a:lstStyle/>
                    <a:p>
                      <a:pPr algn="l" fontAlgn="b"/>
                      <a:r>
                        <a:rPr lang="en-US" sz="1400" u="none" strike="noStrike">
                          <a:effectLst/>
                        </a:rPr>
                        <a:t>Catholic, Roman</a:t>
                      </a:r>
                      <a:endParaRPr lang="en-US" sz="1400" b="0" i="0" u="none" strike="noStrike">
                        <a:effectLst/>
                        <a:latin typeface="Arial"/>
                      </a:endParaRPr>
                    </a:p>
                  </a:txBody>
                  <a:tcPr marL="7083" marR="7083" marT="7083" marB="0"/>
                </a:tc>
                <a:tc>
                  <a:txBody>
                    <a:bodyPr/>
                    <a:lstStyle/>
                    <a:p>
                      <a:pPr algn="r" fontAlgn="b"/>
                      <a:r>
                        <a:rPr lang="en-US" sz="1400" u="none" strike="noStrike">
                          <a:effectLst/>
                        </a:rPr>
                        <a:t>149.092732</a:t>
                      </a:r>
                      <a:endParaRPr lang="en-US" sz="1400" b="0" i="0" u="none" strike="noStrike">
                        <a:effectLst/>
                        <a:latin typeface="Arial"/>
                      </a:endParaRPr>
                    </a:p>
                  </a:txBody>
                  <a:tcPr marL="7083" marR="7083" marT="7083" marB="0"/>
                </a:tc>
                <a:tc>
                  <a:txBody>
                    <a:bodyPr/>
                    <a:lstStyle/>
                    <a:p>
                      <a:pPr algn="r" fontAlgn="b"/>
                      <a:r>
                        <a:rPr lang="en-US" sz="1400" u="none" strike="noStrike" dirty="0">
                          <a:effectLst/>
                        </a:rPr>
                        <a:t>-35.339376</a:t>
                      </a:r>
                      <a:endParaRPr lang="en-US" sz="1400" b="0" i="0" u="none" strike="noStrike" dirty="0">
                        <a:effectLst/>
                        <a:latin typeface="Arial"/>
                      </a:endParaRPr>
                    </a:p>
                  </a:txBody>
                  <a:tcPr marL="7083" marR="7083" marT="7083" marB="0"/>
                </a:tc>
              </a:tr>
              <a:tr h="441339">
                <a:tc>
                  <a:txBody>
                    <a:bodyPr/>
                    <a:lstStyle/>
                    <a:p>
                      <a:pPr algn="l" fontAlgn="b"/>
                      <a:r>
                        <a:rPr lang="en-US" sz="1400" u="none" strike="noStrike" dirty="0">
                          <a:effectLst/>
                        </a:rPr>
                        <a:t>2056</a:t>
                      </a:r>
                      <a:endParaRPr lang="en-US" sz="1400" b="0" i="0" u="none" strike="noStrike" dirty="0">
                        <a:effectLst/>
                        <a:latin typeface="Arial"/>
                      </a:endParaRPr>
                    </a:p>
                  </a:txBody>
                  <a:tcPr marL="7083" marR="7083" marT="7083" marB="0"/>
                </a:tc>
                <a:tc>
                  <a:txBody>
                    <a:bodyPr/>
                    <a:lstStyle/>
                    <a:p>
                      <a:pPr algn="l" fontAlgn="b"/>
                      <a:r>
                        <a:rPr lang="en-US" sz="1400" u="none" strike="noStrike">
                          <a:effectLst/>
                        </a:rPr>
                        <a:t>St Bede's Primary School</a:t>
                      </a:r>
                      <a:endParaRPr lang="en-US" sz="1400" b="0" i="0" u="none" strike="noStrike">
                        <a:effectLst/>
                        <a:latin typeface="Arial"/>
                      </a:endParaRPr>
                    </a:p>
                  </a:txBody>
                  <a:tcPr marL="7083" marR="7083" marT="7083" marB="0"/>
                </a:tc>
                <a:tc>
                  <a:txBody>
                    <a:bodyPr/>
                    <a:lstStyle/>
                    <a:p>
                      <a:pPr algn="l" fontAlgn="b"/>
                      <a:r>
                        <a:rPr lang="en-US" sz="1400" u="none" strike="noStrike">
                          <a:effectLst/>
                        </a:rPr>
                        <a:t>Hicks Street</a:t>
                      </a:r>
                      <a:endParaRPr lang="en-US" sz="1400" b="0" i="0" u="none" strike="noStrike">
                        <a:effectLst/>
                        <a:latin typeface="Arial"/>
                      </a:endParaRPr>
                    </a:p>
                  </a:txBody>
                  <a:tcPr marL="7083" marR="7083" marT="7083" marB="0"/>
                </a:tc>
                <a:tc>
                  <a:txBody>
                    <a:bodyPr/>
                    <a:lstStyle/>
                    <a:p>
                      <a:pPr algn="l" fontAlgn="b"/>
                      <a:r>
                        <a:rPr lang="en-US" sz="1400" u="none" strike="noStrike">
                          <a:effectLst/>
                        </a:rPr>
                        <a:t>RED HILL</a:t>
                      </a:r>
                      <a:endParaRPr lang="en-US" sz="1400" b="0" i="0" u="none" strike="noStrike">
                        <a:effectLst/>
                        <a:latin typeface="Arial"/>
                      </a:endParaRPr>
                    </a:p>
                  </a:txBody>
                  <a:tcPr marL="7083" marR="7083" marT="7083" marB="0"/>
                </a:tc>
                <a:tc>
                  <a:txBody>
                    <a:bodyPr/>
                    <a:lstStyle/>
                    <a:p>
                      <a:pPr algn="l" fontAlgn="b"/>
                      <a:r>
                        <a:rPr lang="en-US" sz="1400" u="none" strike="noStrike" dirty="0">
                          <a:effectLst/>
                        </a:rPr>
                        <a:t>2603</a:t>
                      </a:r>
                      <a:endParaRPr lang="en-US" sz="1400" b="0" i="0" u="none" strike="noStrike" dirty="0">
                        <a:effectLst/>
                        <a:latin typeface="Arial"/>
                      </a:endParaRPr>
                    </a:p>
                  </a:txBody>
                  <a:tcPr marL="7083" marR="7083" marT="7083" marB="0"/>
                </a:tc>
                <a:tc>
                  <a:txBody>
                    <a:bodyPr/>
                    <a:lstStyle/>
                    <a:p>
                      <a:pPr algn="l" fontAlgn="b"/>
                      <a:r>
                        <a:rPr lang="en-US" sz="1400" u="none" strike="noStrike">
                          <a:effectLst/>
                        </a:rPr>
                        <a:t>Primary</a:t>
                      </a:r>
                      <a:endParaRPr lang="en-US" sz="1400" b="0" i="0" u="none" strike="noStrike">
                        <a:effectLst/>
                        <a:latin typeface="Arial"/>
                      </a:endParaRPr>
                    </a:p>
                  </a:txBody>
                  <a:tcPr marL="7083" marR="7083" marT="7083" marB="0"/>
                </a:tc>
                <a:tc>
                  <a:txBody>
                    <a:bodyPr/>
                    <a:lstStyle/>
                    <a:p>
                      <a:pPr algn="l" fontAlgn="b"/>
                      <a:r>
                        <a:rPr lang="en-US" sz="1400" u="none" strike="noStrike" dirty="0">
                          <a:effectLst/>
                        </a:rPr>
                        <a:t>Catholic, Roman</a:t>
                      </a:r>
                      <a:endParaRPr lang="en-US" sz="1400" b="0" i="0" u="none" strike="noStrike" dirty="0">
                        <a:effectLst/>
                        <a:latin typeface="Arial"/>
                      </a:endParaRPr>
                    </a:p>
                  </a:txBody>
                  <a:tcPr marL="7083" marR="7083" marT="7083" marB="0"/>
                </a:tc>
                <a:tc>
                  <a:txBody>
                    <a:bodyPr/>
                    <a:lstStyle/>
                    <a:p>
                      <a:pPr algn="r" fontAlgn="b"/>
                      <a:r>
                        <a:rPr lang="en-US" sz="1400" u="none" strike="noStrike" dirty="0">
                          <a:effectLst/>
                        </a:rPr>
                        <a:t>149.128788</a:t>
                      </a:r>
                      <a:endParaRPr lang="en-US" sz="1400" b="0" i="0" u="none" strike="noStrike" dirty="0">
                        <a:effectLst/>
                        <a:latin typeface="Arial"/>
                      </a:endParaRPr>
                    </a:p>
                  </a:txBody>
                  <a:tcPr marL="7083" marR="7083" marT="7083" marB="0"/>
                </a:tc>
                <a:tc>
                  <a:txBody>
                    <a:bodyPr/>
                    <a:lstStyle/>
                    <a:p>
                      <a:pPr algn="r" fontAlgn="b"/>
                      <a:r>
                        <a:rPr lang="en-US" sz="1400" u="none" strike="noStrike">
                          <a:effectLst/>
                        </a:rPr>
                        <a:t>-35.338847</a:t>
                      </a:r>
                      <a:endParaRPr lang="en-US" sz="1400" b="0" i="0" u="none" strike="noStrike">
                        <a:effectLst/>
                        <a:latin typeface="Arial"/>
                      </a:endParaRPr>
                    </a:p>
                  </a:txBody>
                  <a:tcPr marL="7083" marR="7083" marT="7083" marB="0"/>
                </a:tc>
              </a:tr>
              <a:tr h="441339">
                <a:tc>
                  <a:txBody>
                    <a:bodyPr/>
                    <a:lstStyle/>
                    <a:p>
                      <a:pPr algn="l" fontAlgn="b"/>
                      <a:r>
                        <a:rPr lang="en-US" sz="1400" u="none" strike="noStrike" dirty="0">
                          <a:effectLst/>
                        </a:rPr>
                        <a:t>2058</a:t>
                      </a:r>
                      <a:endParaRPr lang="en-US" sz="1400" b="0" i="0" u="none" strike="noStrike" dirty="0">
                        <a:effectLst/>
                        <a:latin typeface="Arial"/>
                      </a:endParaRPr>
                    </a:p>
                  </a:txBody>
                  <a:tcPr marL="7083" marR="7083" marT="7083" marB="0"/>
                </a:tc>
                <a:tc>
                  <a:txBody>
                    <a:bodyPr/>
                    <a:lstStyle/>
                    <a:p>
                      <a:pPr algn="l" fontAlgn="b"/>
                      <a:r>
                        <a:rPr lang="en-US" sz="1400" u="none" strike="noStrike">
                          <a:effectLst/>
                        </a:rPr>
                        <a:t>Rosary Primary School</a:t>
                      </a:r>
                      <a:endParaRPr lang="en-US" sz="1400" b="0" i="0" u="none" strike="noStrike">
                        <a:effectLst/>
                        <a:latin typeface="Arial"/>
                      </a:endParaRPr>
                    </a:p>
                  </a:txBody>
                  <a:tcPr marL="7083" marR="7083" marT="7083" marB="0"/>
                </a:tc>
                <a:tc>
                  <a:txBody>
                    <a:bodyPr/>
                    <a:lstStyle/>
                    <a:p>
                      <a:pPr algn="l" fontAlgn="b"/>
                      <a:r>
                        <a:rPr lang="en-US" sz="1400" u="none" strike="noStrike">
                          <a:effectLst/>
                        </a:rPr>
                        <a:t>Fleming Street</a:t>
                      </a:r>
                      <a:endParaRPr lang="en-US" sz="1400" b="0" i="0" u="none" strike="noStrike">
                        <a:effectLst/>
                        <a:latin typeface="Arial"/>
                      </a:endParaRPr>
                    </a:p>
                  </a:txBody>
                  <a:tcPr marL="7083" marR="7083" marT="7083" marB="0"/>
                </a:tc>
                <a:tc>
                  <a:txBody>
                    <a:bodyPr/>
                    <a:lstStyle/>
                    <a:p>
                      <a:pPr algn="l" fontAlgn="b"/>
                      <a:r>
                        <a:rPr lang="en-US" sz="1400" u="none" strike="noStrike">
                          <a:effectLst/>
                        </a:rPr>
                        <a:t>WATSON</a:t>
                      </a:r>
                      <a:endParaRPr lang="en-US" sz="1400" b="0" i="0" u="none" strike="noStrike">
                        <a:effectLst/>
                        <a:latin typeface="Arial"/>
                      </a:endParaRPr>
                    </a:p>
                  </a:txBody>
                  <a:tcPr marL="7083" marR="7083" marT="7083" marB="0"/>
                </a:tc>
                <a:tc>
                  <a:txBody>
                    <a:bodyPr/>
                    <a:lstStyle/>
                    <a:p>
                      <a:pPr algn="l" fontAlgn="b"/>
                      <a:r>
                        <a:rPr lang="en-US" sz="1400" u="none" strike="noStrike">
                          <a:effectLst/>
                        </a:rPr>
                        <a:t>2602</a:t>
                      </a:r>
                      <a:endParaRPr lang="en-US" sz="1400" b="0" i="0" u="none" strike="noStrike">
                        <a:effectLst/>
                        <a:latin typeface="Arial"/>
                      </a:endParaRPr>
                    </a:p>
                  </a:txBody>
                  <a:tcPr marL="7083" marR="7083" marT="7083" marB="0"/>
                </a:tc>
                <a:tc>
                  <a:txBody>
                    <a:bodyPr/>
                    <a:lstStyle/>
                    <a:p>
                      <a:pPr algn="l" fontAlgn="b"/>
                      <a:r>
                        <a:rPr lang="en-US" sz="1400" u="none" strike="noStrike">
                          <a:effectLst/>
                        </a:rPr>
                        <a:t>Primary</a:t>
                      </a:r>
                      <a:endParaRPr lang="en-US" sz="1400" b="0" i="0" u="none" strike="noStrike">
                        <a:effectLst/>
                        <a:latin typeface="Arial"/>
                      </a:endParaRPr>
                    </a:p>
                  </a:txBody>
                  <a:tcPr marL="7083" marR="7083" marT="7083" marB="0"/>
                </a:tc>
                <a:tc>
                  <a:txBody>
                    <a:bodyPr/>
                    <a:lstStyle/>
                    <a:p>
                      <a:pPr algn="l" fontAlgn="b"/>
                      <a:r>
                        <a:rPr lang="en-US" sz="1400" u="none" strike="noStrike" dirty="0">
                          <a:effectLst/>
                        </a:rPr>
                        <a:t>Catholic, Roman</a:t>
                      </a:r>
                      <a:endParaRPr lang="en-US" sz="1400" b="0" i="0" u="none" strike="noStrike" dirty="0">
                        <a:effectLst/>
                        <a:latin typeface="Arial"/>
                      </a:endParaRPr>
                    </a:p>
                  </a:txBody>
                  <a:tcPr marL="7083" marR="7083" marT="7083" marB="0"/>
                </a:tc>
                <a:tc>
                  <a:txBody>
                    <a:bodyPr/>
                    <a:lstStyle/>
                    <a:p>
                      <a:pPr algn="r" fontAlgn="b"/>
                      <a:r>
                        <a:rPr lang="en-US" sz="1400" u="none" strike="noStrike" dirty="0">
                          <a:effectLst/>
                        </a:rPr>
                        <a:t>149.154682</a:t>
                      </a:r>
                      <a:endParaRPr lang="en-US" sz="1400" b="0" i="0" u="none" strike="noStrike" dirty="0">
                        <a:effectLst/>
                        <a:latin typeface="Arial"/>
                      </a:endParaRPr>
                    </a:p>
                  </a:txBody>
                  <a:tcPr marL="7083" marR="7083" marT="7083" marB="0"/>
                </a:tc>
                <a:tc>
                  <a:txBody>
                    <a:bodyPr/>
                    <a:lstStyle/>
                    <a:p>
                      <a:pPr algn="r" fontAlgn="b"/>
                      <a:r>
                        <a:rPr lang="en-US" sz="1400" u="none" strike="noStrike">
                          <a:effectLst/>
                        </a:rPr>
                        <a:t>-35.24641</a:t>
                      </a:r>
                      <a:endParaRPr lang="en-US" sz="1400" b="0" i="0" u="none" strike="noStrike">
                        <a:effectLst/>
                        <a:latin typeface="Arial"/>
                      </a:endParaRPr>
                    </a:p>
                  </a:txBody>
                  <a:tcPr marL="7083" marR="7083" marT="7083" marB="0"/>
                </a:tc>
              </a:tr>
              <a:tr h="441339">
                <a:tc>
                  <a:txBody>
                    <a:bodyPr/>
                    <a:lstStyle/>
                    <a:p>
                      <a:pPr algn="l" fontAlgn="b"/>
                      <a:r>
                        <a:rPr lang="en-US" sz="1400" u="none" strike="noStrike">
                          <a:effectLst/>
                        </a:rPr>
                        <a:t>2060</a:t>
                      </a:r>
                      <a:endParaRPr lang="en-US" sz="1400" b="0" i="0" u="none" strike="noStrike">
                        <a:effectLst/>
                        <a:latin typeface="Arial"/>
                      </a:endParaRPr>
                    </a:p>
                  </a:txBody>
                  <a:tcPr marL="7083" marR="7083" marT="7083" marB="0"/>
                </a:tc>
                <a:tc>
                  <a:txBody>
                    <a:bodyPr/>
                    <a:lstStyle/>
                    <a:p>
                      <a:pPr algn="l" fontAlgn="b"/>
                      <a:r>
                        <a:rPr lang="en-US" sz="1400" u="none" strike="noStrike">
                          <a:effectLst/>
                        </a:rPr>
                        <a:t>Canberra Grammar School</a:t>
                      </a:r>
                      <a:endParaRPr lang="en-US" sz="1400" b="0" i="0" u="none" strike="noStrike">
                        <a:effectLst/>
                        <a:latin typeface="Arial"/>
                      </a:endParaRPr>
                    </a:p>
                  </a:txBody>
                  <a:tcPr marL="7083" marR="7083" marT="7083" marB="0"/>
                </a:tc>
                <a:tc>
                  <a:txBody>
                    <a:bodyPr/>
                    <a:lstStyle/>
                    <a:p>
                      <a:pPr algn="l" fontAlgn="b"/>
                      <a:r>
                        <a:rPr lang="en-US" sz="1400" u="none" strike="noStrike">
                          <a:effectLst/>
                        </a:rPr>
                        <a:t>Monaro Crescent</a:t>
                      </a:r>
                      <a:endParaRPr lang="en-US" sz="1400" b="0" i="0" u="none" strike="noStrike">
                        <a:effectLst/>
                        <a:latin typeface="Arial"/>
                      </a:endParaRPr>
                    </a:p>
                  </a:txBody>
                  <a:tcPr marL="7083" marR="7083" marT="7083" marB="0"/>
                </a:tc>
                <a:tc>
                  <a:txBody>
                    <a:bodyPr/>
                    <a:lstStyle/>
                    <a:p>
                      <a:pPr algn="l" fontAlgn="b"/>
                      <a:r>
                        <a:rPr lang="en-US" sz="1400" u="none" strike="noStrike">
                          <a:effectLst/>
                        </a:rPr>
                        <a:t>RED HILL</a:t>
                      </a:r>
                      <a:endParaRPr lang="en-US" sz="1400" b="0" i="0" u="none" strike="noStrike">
                        <a:effectLst/>
                        <a:latin typeface="Arial"/>
                      </a:endParaRPr>
                    </a:p>
                  </a:txBody>
                  <a:tcPr marL="7083" marR="7083" marT="7083" marB="0"/>
                </a:tc>
                <a:tc>
                  <a:txBody>
                    <a:bodyPr/>
                    <a:lstStyle/>
                    <a:p>
                      <a:pPr algn="l" fontAlgn="b"/>
                      <a:r>
                        <a:rPr lang="en-US" sz="1400" u="none" strike="noStrike" dirty="0">
                          <a:effectLst/>
                        </a:rPr>
                        <a:t>2603</a:t>
                      </a:r>
                      <a:endParaRPr lang="en-US" sz="1400" b="0" i="0" u="none" strike="noStrike" dirty="0">
                        <a:effectLst/>
                        <a:latin typeface="Arial"/>
                      </a:endParaRPr>
                    </a:p>
                  </a:txBody>
                  <a:tcPr marL="7083" marR="7083" marT="7083" marB="0"/>
                </a:tc>
                <a:tc>
                  <a:txBody>
                    <a:bodyPr/>
                    <a:lstStyle/>
                    <a:p>
                      <a:pPr algn="l" fontAlgn="b"/>
                      <a:r>
                        <a:rPr lang="en-US" sz="1400" u="none" strike="noStrike" dirty="0">
                          <a:effectLst/>
                        </a:rPr>
                        <a:t>Combined</a:t>
                      </a:r>
                      <a:endParaRPr lang="en-US" sz="1400" b="0" i="0" u="none" strike="noStrike" dirty="0">
                        <a:effectLst/>
                        <a:latin typeface="Arial"/>
                      </a:endParaRPr>
                    </a:p>
                  </a:txBody>
                  <a:tcPr marL="7083" marR="7083" marT="7083" marB="0"/>
                </a:tc>
                <a:tc>
                  <a:txBody>
                    <a:bodyPr/>
                    <a:lstStyle/>
                    <a:p>
                      <a:pPr algn="l" fontAlgn="b"/>
                      <a:r>
                        <a:rPr lang="en-US" sz="1400" u="none" strike="noStrike" dirty="0">
                          <a:effectLst/>
                        </a:rPr>
                        <a:t>Anglican</a:t>
                      </a:r>
                      <a:endParaRPr lang="en-US" sz="1400" b="0" i="0" u="none" strike="noStrike" dirty="0">
                        <a:effectLst/>
                        <a:latin typeface="Arial"/>
                      </a:endParaRPr>
                    </a:p>
                  </a:txBody>
                  <a:tcPr marL="7083" marR="7083" marT="7083" marB="0"/>
                </a:tc>
                <a:tc>
                  <a:txBody>
                    <a:bodyPr/>
                    <a:lstStyle/>
                    <a:p>
                      <a:pPr algn="r" fontAlgn="b"/>
                      <a:r>
                        <a:rPr lang="en-US" sz="1400" u="none" strike="noStrike">
                          <a:effectLst/>
                        </a:rPr>
                        <a:t>149.124674</a:t>
                      </a:r>
                      <a:endParaRPr lang="en-US" sz="1400" b="0" i="0" u="none" strike="noStrike">
                        <a:effectLst/>
                        <a:latin typeface="Arial"/>
                      </a:endParaRPr>
                    </a:p>
                  </a:txBody>
                  <a:tcPr marL="7083" marR="7083" marT="7083" marB="0"/>
                </a:tc>
                <a:tc>
                  <a:txBody>
                    <a:bodyPr/>
                    <a:lstStyle/>
                    <a:p>
                      <a:pPr algn="r" fontAlgn="b"/>
                      <a:r>
                        <a:rPr lang="en-US" sz="1400" u="none" strike="noStrike">
                          <a:effectLst/>
                        </a:rPr>
                        <a:t>-35.330919</a:t>
                      </a:r>
                      <a:endParaRPr lang="en-US" sz="1400" b="0" i="0" u="none" strike="noStrike">
                        <a:effectLst/>
                        <a:latin typeface="Arial"/>
                      </a:endParaRPr>
                    </a:p>
                  </a:txBody>
                  <a:tcPr marL="7083" marR="7083" marT="7083" marB="0"/>
                </a:tc>
              </a:tr>
              <a:tr h="584750">
                <a:tc>
                  <a:txBody>
                    <a:bodyPr/>
                    <a:lstStyle/>
                    <a:p>
                      <a:pPr algn="l" fontAlgn="b"/>
                      <a:r>
                        <a:rPr lang="en-US" sz="1400" u="none" strike="noStrike" dirty="0">
                          <a:effectLst/>
                        </a:rPr>
                        <a:t>2061</a:t>
                      </a:r>
                      <a:endParaRPr lang="en-US" sz="1400" b="0" i="0" u="none" strike="noStrike" dirty="0">
                        <a:effectLst/>
                        <a:latin typeface="Arial"/>
                      </a:endParaRPr>
                    </a:p>
                  </a:txBody>
                  <a:tcPr marL="7083" marR="7083" marT="7083" marB="0"/>
                </a:tc>
                <a:tc>
                  <a:txBody>
                    <a:bodyPr/>
                    <a:lstStyle/>
                    <a:p>
                      <a:pPr algn="l" fontAlgn="b"/>
                      <a:r>
                        <a:rPr lang="en-US" sz="1400" u="none" strike="noStrike" dirty="0">
                          <a:effectLst/>
                        </a:rPr>
                        <a:t>Canberra Girls' Grammar School</a:t>
                      </a:r>
                      <a:endParaRPr lang="en-US" sz="1400" b="0" i="0" u="none" strike="noStrike" dirty="0">
                        <a:effectLst/>
                        <a:latin typeface="Arial"/>
                      </a:endParaRPr>
                    </a:p>
                  </a:txBody>
                  <a:tcPr marL="7083" marR="7083" marT="7083" marB="0"/>
                </a:tc>
                <a:tc>
                  <a:txBody>
                    <a:bodyPr/>
                    <a:lstStyle/>
                    <a:p>
                      <a:pPr algn="l" fontAlgn="b"/>
                      <a:r>
                        <a:rPr lang="en-US" sz="1400" u="none" strike="noStrike">
                          <a:effectLst/>
                        </a:rPr>
                        <a:t>Melbourne Avenue</a:t>
                      </a:r>
                      <a:endParaRPr lang="en-US" sz="1400" b="0" i="0" u="none" strike="noStrike">
                        <a:effectLst/>
                        <a:latin typeface="Arial"/>
                      </a:endParaRPr>
                    </a:p>
                  </a:txBody>
                  <a:tcPr marL="7083" marR="7083" marT="7083" marB="0"/>
                </a:tc>
                <a:tc>
                  <a:txBody>
                    <a:bodyPr/>
                    <a:lstStyle/>
                    <a:p>
                      <a:pPr algn="l" fontAlgn="b"/>
                      <a:r>
                        <a:rPr lang="en-US" sz="1400" u="none" strike="noStrike">
                          <a:effectLst/>
                        </a:rPr>
                        <a:t>DEAKIN</a:t>
                      </a:r>
                      <a:endParaRPr lang="en-US" sz="1400" b="0" i="0" u="none" strike="noStrike">
                        <a:effectLst/>
                        <a:latin typeface="Arial"/>
                      </a:endParaRPr>
                    </a:p>
                  </a:txBody>
                  <a:tcPr marL="7083" marR="7083" marT="7083" marB="0"/>
                </a:tc>
                <a:tc>
                  <a:txBody>
                    <a:bodyPr/>
                    <a:lstStyle/>
                    <a:p>
                      <a:pPr algn="l" fontAlgn="b"/>
                      <a:r>
                        <a:rPr lang="en-US" sz="1400" u="none" strike="noStrike" dirty="0">
                          <a:effectLst/>
                        </a:rPr>
                        <a:t>2600</a:t>
                      </a:r>
                      <a:endParaRPr lang="en-US" sz="1400" b="0" i="0" u="none" strike="noStrike" dirty="0">
                        <a:effectLst/>
                        <a:latin typeface="Arial"/>
                      </a:endParaRPr>
                    </a:p>
                  </a:txBody>
                  <a:tcPr marL="7083" marR="7083" marT="7083" marB="0"/>
                </a:tc>
                <a:tc>
                  <a:txBody>
                    <a:bodyPr/>
                    <a:lstStyle/>
                    <a:p>
                      <a:pPr algn="l" fontAlgn="b"/>
                      <a:r>
                        <a:rPr lang="en-US" sz="1400" u="none" strike="noStrike" dirty="0">
                          <a:effectLst/>
                        </a:rPr>
                        <a:t>Combined</a:t>
                      </a:r>
                      <a:endParaRPr lang="en-US" sz="1400" b="0" i="0" u="none" strike="noStrike" dirty="0">
                        <a:effectLst/>
                        <a:latin typeface="Arial"/>
                      </a:endParaRPr>
                    </a:p>
                  </a:txBody>
                  <a:tcPr marL="7083" marR="7083" marT="7083" marB="0"/>
                </a:tc>
                <a:tc>
                  <a:txBody>
                    <a:bodyPr/>
                    <a:lstStyle/>
                    <a:p>
                      <a:pPr algn="l" fontAlgn="b"/>
                      <a:r>
                        <a:rPr lang="en-US" sz="1400" u="none" strike="noStrike">
                          <a:effectLst/>
                        </a:rPr>
                        <a:t>Anglican</a:t>
                      </a:r>
                      <a:endParaRPr lang="en-US" sz="1400" b="0" i="0" u="none" strike="noStrike">
                        <a:effectLst/>
                        <a:latin typeface="Arial"/>
                      </a:endParaRPr>
                    </a:p>
                  </a:txBody>
                  <a:tcPr marL="7083" marR="7083" marT="7083" marB="0"/>
                </a:tc>
                <a:tc>
                  <a:txBody>
                    <a:bodyPr/>
                    <a:lstStyle/>
                    <a:p>
                      <a:pPr algn="r" fontAlgn="b"/>
                      <a:r>
                        <a:rPr lang="en-US" sz="1400" u="none" strike="noStrike" dirty="0">
                          <a:effectLst/>
                        </a:rPr>
                        <a:t>149.115115</a:t>
                      </a:r>
                      <a:endParaRPr lang="en-US" sz="1400" b="0" i="0" u="none" strike="noStrike" dirty="0">
                        <a:effectLst/>
                        <a:latin typeface="Arial"/>
                      </a:endParaRPr>
                    </a:p>
                  </a:txBody>
                  <a:tcPr marL="7083" marR="7083" marT="7083" marB="0"/>
                </a:tc>
                <a:tc>
                  <a:txBody>
                    <a:bodyPr/>
                    <a:lstStyle/>
                    <a:p>
                      <a:pPr algn="r" fontAlgn="b"/>
                      <a:r>
                        <a:rPr lang="en-US" sz="1400" u="none" strike="noStrike" dirty="0">
                          <a:effectLst/>
                        </a:rPr>
                        <a:t>-35.31699</a:t>
                      </a:r>
                      <a:endParaRPr lang="en-US" sz="1400" b="0" i="0" u="none" strike="noStrike" dirty="0">
                        <a:effectLst/>
                        <a:latin typeface="Arial"/>
                      </a:endParaRPr>
                    </a:p>
                  </a:txBody>
                  <a:tcPr marL="7083" marR="7083" marT="7083" marB="0"/>
                </a:tc>
              </a:tr>
            </a:tbl>
          </a:graphicData>
        </a:graphic>
      </p:graphicFrame>
      <p:sp>
        <p:nvSpPr>
          <p:cNvPr id="2" name="Title 1"/>
          <p:cNvSpPr>
            <a:spLocks noGrp="1"/>
          </p:cNvSpPr>
          <p:nvPr>
            <p:ph type="title"/>
          </p:nvPr>
        </p:nvSpPr>
        <p:spPr/>
        <p:txBody>
          <a:bodyPr>
            <a:normAutofit fontScale="90000"/>
          </a:bodyPr>
          <a:lstStyle/>
          <a:p>
            <a:r>
              <a:rPr lang="en-US" dirty="0">
                <a:solidFill>
                  <a:schemeClr val="tx1"/>
                </a:solidFill>
              </a:rPr>
              <a:t>3. Provide </a:t>
            </a:r>
            <a:r>
              <a:rPr lang="en-US" b="1" u="sng" dirty="0">
                <a:solidFill>
                  <a:schemeClr val="tx1"/>
                </a:solidFill>
              </a:rPr>
              <a:t>useful information</a:t>
            </a:r>
            <a:r>
              <a:rPr lang="en-US" dirty="0">
                <a:solidFill>
                  <a:schemeClr val="tx1"/>
                </a:solidFill>
              </a:rPr>
              <a:t> at that URL</a:t>
            </a:r>
          </a:p>
        </p:txBody>
      </p:sp>
      <p:sp>
        <p:nvSpPr>
          <p:cNvPr id="6" name="Rectangle 5"/>
          <p:cNvSpPr/>
          <p:nvPr/>
        </p:nvSpPr>
        <p:spPr>
          <a:xfrm>
            <a:off x="4026387" y="2518235"/>
            <a:ext cx="2422859" cy="338554"/>
          </a:xfrm>
          <a:prstGeom prst="rect">
            <a:avLst/>
          </a:prstGeom>
        </p:spPr>
        <p:txBody>
          <a:bodyPr wrap="none">
            <a:spAutoFit/>
          </a:bodyPr>
          <a:lstStyle/>
          <a:p>
            <a:r>
              <a:rPr lang="en-US" sz="1600" u="sng" dirty="0">
                <a:solidFill>
                  <a:srgbClr val="723C3D"/>
                </a:solidFill>
                <a:latin typeface="Calibri"/>
                <a:cs typeface="Calibri"/>
              </a:rPr>
              <a:t>https://</a:t>
            </a:r>
            <a:r>
              <a:rPr lang="en-US" sz="1600" u="sng" dirty="0" err="1">
                <a:solidFill>
                  <a:srgbClr val="723C3D"/>
                </a:solidFill>
                <a:latin typeface="Calibri"/>
                <a:cs typeface="Calibri"/>
              </a:rPr>
              <a:t>schema.org</a:t>
            </a:r>
            <a:r>
              <a:rPr lang="en-US" sz="1600" u="sng" dirty="0">
                <a:solidFill>
                  <a:srgbClr val="723C3D"/>
                </a:solidFill>
                <a:latin typeface="Calibri"/>
                <a:cs typeface="Calibri"/>
              </a:rPr>
              <a:t>/School</a:t>
            </a:r>
          </a:p>
        </p:txBody>
      </p:sp>
      <p:sp>
        <p:nvSpPr>
          <p:cNvPr id="7" name="Oval 6"/>
          <p:cNvSpPr/>
          <p:nvPr/>
        </p:nvSpPr>
        <p:spPr>
          <a:xfrm>
            <a:off x="4876800" y="3429000"/>
            <a:ext cx="736600" cy="355600"/>
          </a:xfrm>
          <a:prstGeom prst="ellipse">
            <a:avLst/>
          </a:prstGeom>
          <a:noFill/>
          <a:ln w="19050">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a:stCxn id="7" idx="0"/>
            <a:endCxn id="51" idx="4"/>
          </p:cNvCxnSpPr>
          <p:nvPr/>
        </p:nvCxnSpPr>
        <p:spPr>
          <a:xfrm flipV="1">
            <a:off x="5245100" y="2982301"/>
            <a:ext cx="4807" cy="446699"/>
          </a:xfrm>
          <a:prstGeom prst="straightConnector1">
            <a:avLst/>
          </a:prstGeom>
          <a:noFill/>
          <a:ln w="19050">
            <a:solidFill>
              <a:srgbClr val="800000"/>
            </a:solidFill>
          </a:ln>
        </p:spPr>
        <p:style>
          <a:lnRef idx="1">
            <a:schemeClr val="accent1"/>
          </a:lnRef>
          <a:fillRef idx="3">
            <a:schemeClr val="accent1"/>
          </a:fillRef>
          <a:effectRef idx="2">
            <a:schemeClr val="accent1"/>
          </a:effectRef>
          <a:fontRef idx="minor">
            <a:schemeClr val="lt1"/>
          </a:fontRef>
        </p:style>
      </p:cxnSp>
      <p:sp>
        <p:nvSpPr>
          <p:cNvPr id="10" name="Rectangle 9"/>
          <p:cNvSpPr/>
          <p:nvPr/>
        </p:nvSpPr>
        <p:spPr>
          <a:xfrm>
            <a:off x="5866183" y="2219035"/>
            <a:ext cx="3070088" cy="584776"/>
          </a:xfrm>
          <a:prstGeom prst="rect">
            <a:avLst/>
          </a:prstGeom>
        </p:spPr>
        <p:txBody>
          <a:bodyPr wrap="square">
            <a:spAutoFit/>
          </a:bodyPr>
          <a:lstStyle/>
          <a:p>
            <a:r>
              <a:rPr lang="en-US" sz="1600" u="sng" dirty="0">
                <a:solidFill>
                  <a:srgbClr val="723C3D"/>
                </a:solidFill>
                <a:latin typeface="Calibri"/>
                <a:cs typeface="Calibri"/>
              </a:rPr>
              <a:t>http://www.w3.org/2003/01/geo</a:t>
            </a:r>
            <a:r>
              <a:rPr lang="en-US" sz="1600" u="sng" dirty="0" smtClean="0">
                <a:solidFill>
                  <a:srgbClr val="723C3D"/>
                </a:solidFill>
                <a:latin typeface="Calibri"/>
                <a:cs typeface="Calibri"/>
              </a:rPr>
              <a:t>/</a:t>
            </a:r>
            <a:br>
              <a:rPr lang="en-US" sz="1600" u="sng" dirty="0" smtClean="0">
                <a:solidFill>
                  <a:srgbClr val="723C3D"/>
                </a:solidFill>
                <a:latin typeface="Calibri"/>
                <a:cs typeface="Calibri"/>
              </a:rPr>
            </a:br>
            <a:r>
              <a:rPr lang="en-US" sz="1600" u="sng" dirty="0" smtClean="0">
                <a:solidFill>
                  <a:srgbClr val="723C3D"/>
                </a:solidFill>
                <a:latin typeface="Calibri"/>
                <a:cs typeface="Calibri"/>
              </a:rPr>
              <a:t>wgs84_pos</a:t>
            </a:r>
            <a:r>
              <a:rPr lang="en-US" sz="1600" u="sng" dirty="0">
                <a:solidFill>
                  <a:srgbClr val="723C3D"/>
                </a:solidFill>
                <a:latin typeface="Calibri"/>
                <a:cs typeface="Calibri"/>
              </a:rPr>
              <a:t>#lat</a:t>
            </a:r>
          </a:p>
        </p:txBody>
      </p:sp>
      <p:sp>
        <p:nvSpPr>
          <p:cNvPr id="11" name="Rectangle 10"/>
          <p:cNvSpPr/>
          <p:nvPr/>
        </p:nvSpPr>
        <p:spPr>
          <a:xfrm>
            <a:off x="3098292" y="1687052"/>
            <a:ext cx="4572000" cy="584776"/>
          </a:xfrm>
          <a:prstGeom prst="rect">
            <a:avLst/>
          </a:prstGeom>
        </p:spPr>
        <p:txBody>
          <a:bodyPr>
            <a:spAutoFit/>
          </a:bodyPr>
          <a:lstStyle/>
          <a:p>
            <a:r>
              <a:rPr lang="en-US" sz="1600" u="sng" dirty="0">
                <a:solidFill>
                  <a:srgbClr val="723C3D"/>
                </a:solidFill>
                <a:latin typeface="Calibri"/>
                <a:cs typeface="Calibri"/>
              </a:rPr>
              <a:t>http://www.w3.org/2003/01/geo</a:t>
            </a:r>
            <a:r>
              <a:rPr lang="en-US" sz="1600" u="sng" dirty="0" smtClean="0">
                <a:solidFill>
                  <a:srgbClr val="723C3D"/>
                </a:solidFill>
                <a:latin typeface="Calibri"/>
                <a:cs typeface="Calibri"/>
              </a:rPr>
              <a:t>/</a:t>
            </a:r>
            <a:br>
              <a:rPr lang="en-US" sz="1600" u="sng" dirty="0" smtClean="0">
                <a:solidFill>
                  <a:srgbClr val="723C3D"/>
                </a:solidFill>
                <a:latin typeface="Calibri"/>
                <a:cs typeface="Calibri"/>
              </a:rPr>
            </a:br>
            <a:r>
              <a:rPr lang="en-US" sz="1600" u="sng" dirty="0" smtClean="0">
                <a:solidFill>
                  <a:srgbClr val="723C3D"/>
                </a:solidFill>
                <a:latin typeface="Calibri"/>
                <a:cs typeface="Calibri"/>
              </a:rPr>
              <a:t>wgs84_pos</a:t>
            </a:r>
            <a:r>
              <a:rPr lang="en-US" sz="1600" u="sng" dirty="0">
                <a:solidFill>
                  <a:srgbClr val="723C3D"/>
                </a:solidFill>
                <a:latin typeface="Calibri"/>
                <a:cs typeface="Calibri"/>
              </a:rPr>
              <a:t>#long</a:t>
            </a:r>
          </a:p>
        </p:txBody>
      </p:sp>
      <p:sp>
        <p:nvSpPr>
          <p:cNvPr id="16" name="Rectangle 15"/>
          <p:cNvSpPr/>
          <p:nvPr/>
        </p:nvSpPr>
        <p:spPr>
          <a:xfrm>
            <a:off x="1729993" y="2396911"/>
            <a:ext cx="3584635" cy="338554"/>
          </a:xfrm>
          <a:prstGeom prst="rect">
            <a:avLst/>
          </a:prstGeom>
        </p:spPr>
        <p:txBody>
          <a:bodyPr wrap="none">
            <a:spAutoFit/>
          </a:bodyPr>
          <a:lstStyle/>
          <a:p>
            <a:r>
              <a:rPr lang="en-US" sz="1600" u="sng" dirty="0">
                <a:solidFill>
                  <a:srgbClr val="723C3D"/>
                </a:solidFill>
                <a:latin typeface="Calibri"/>
                <a:cs typeface="Calibri"/>
              </a:rPr>
              <a:t>http://</a:t>
            </a:r>
            <a:r>
              <a:rPr lang="en-US" sz="1600" u="sng" dirty="0" err="1">
                <a:solidFill>
                  <a:srgbClr val="723C3D"/>
                </a:solidFill>
                <a:latin typeface="Calibri"/>
                <a:cs typeface="Calibri"/>
              </a:rPr>
              <a:t>dbpedia.org</a:t>
            </a:r>
            <a:r>
              <a:rPr lang="en-US" sz="1600" u="sng" dirty="0">
                <a:solidFill>
                  <a:srgbClr val="723C3D"/>
                </a:solidFill>
                <a:latin typeface="Calibri"/>
                <a:cs typeface="Calibri"/>
              </a:rPr>
              <a:t>/ontology/</a:t>
            </a:r>
            <a:r>
              <a:rPr lang="en-US" sz="1600" u="sng" dirty="0" err="1">
                <a:solidFill>
                  <a:srgbClr val="723C3D"/>
                </a:solidFill>
                <a:latin typeface="Calibri"/>
                <a:cs typeface="Calibri"/>
              </a:rPr>
              <a:t>postalCode</a:t>
            </a:r>
            <a:endParaRPr lang="en-US" sz="1600" u="sng" dirty="0">
              <a:solidFill>
                <a:srgbClr val="723C3D"/>
              </a:solidFill>
              <a:latin typeface="Calibri"/>
              <a:cs typeface="Calibri"/>
            </a:endParaRPr>
          </a:p>
        </p:txBody>
      </p:sp>
      <p:sp>
        <p:nvSpPr>
          <p:cNvPr id="17" name="Oval 16"/>
          <p:cNvSpPr/>
          <p:nvPr/>
        </p:nvSpPr>
        <p:spPr>
          <a:xfrm>
            <a:off x="4191000" y="3454400"/>
            <a:ext cx="711200" cy="317500"/>
          </a:xfrm>
          <a:prstGeom prst="ellipse">
            <a:avLst/>
          </a:prstGeom>
          <a:noFill/>
          <a:ln w="19050">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Arrow Connector 17"/>
          <p:cNvCxnSpPr>
            <a:stCxn id="17" idx="0"/>
            <a:endCxn id="36" idx="4"/>
          </p:cNvCxnSpPr>
          <p:nvPr/>
        </p:nvCxnSpPr>
        <p:spPr>
          <a:xfrm flipH="1" flipV="1">
            <a:off x="3525684" y="2848277"/>
            <a:ext cx="1020916" cy="606123"/>
          </a:xfrm>
          <a:prstGeom prst="straightConnector1">
            <a:avLst/>
          </a:prstGeom>
          <a:noFill/>
          <a:ln w="19050">
            <a:solidFill>
              <a:srgbClr val="800000"/>
            </a:solidFill>
          </a:ln>
        </p:spPr>
        <p:style>
          <a:lnRef idx="1">
            <a:schemeClr val="accent1"/>
          </a:lnRef>
          <a:fillRef idx="3">
            <a:schemeClr val="accent1"/>
          </a:fillRef>
          <a:effectRef idx="2">
            <a:schemeClr val="accent1"/>
          </a:effectRef>
          <a:fontRef idx="minor">
            <a:schemeClr val="lt1"/>
          </a:fontRef>
        </p:style>
      </p:cxnSp>
      <p:sp>
        <p:nvSpPr>
          <p:cNvPr id="36" name="Oval 35"/>
          <p:cNvSpPr/>
          <p:nvPr/>
        </p:nvSpPr>
        <p:spPr>
          <a:xfrm>
            <a:off x="1620684" y="2327577"/>
            <a:ext cx="3810000" cy="520700"/>
          </a:xfrm>
          <a:prstGeom prst="ellipse">
            <a:avLst/>
          </a:prstGeom>
          <a:noFill/>
          <a:ln w="19050">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3929107" y="2461601"/>
            <a:ext cx="2641600" cy="520700"/>
          </a:xfrm>
          <a:prstGeom prst="ellipse">
            <a:avLst/>
          </a:prstGeom>
          <a:noFill/>
          <a:ln w="19050">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2895092" y="1603817"/>
            <a:ext cx="3390900" cy="749300"/>
          </a:xfrm>
          <a:prstGeom prst="ellipse">
            <a:avLst/>
          </a:prstGeom>
          <a:noFill/>
          <a:ln w="19050">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5424474" y="2161199"/>
            <a:ext cx="3719526" cy="673100"/>
          </a:xfrm>
          <a:prstGeom prst="ellipse">
            <a:avLst/>
          </a:prstGeom>
          <a:noFill/>
          <a:ln w="19050">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6908800" y="3429000"/>
            <a:ext cx="736600" cy="355600"/>
          </a:xfrm>
          <a:prstGeom prst="ellipse">
            <a:avLst/>
          </a:prstGeom>
          <a:noFill/>
          <a:ln w="19050">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7817244" y="3429000"/>
            <a:ext cx="736600" cy="355600"/>
          </a:xfrm>
          <a:prstGeom prst="ellipse">
            <a:avLst/>
          </a:prstGeom>
          <a:noFill/>
          <a:ln w="19050">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3" name="Straight Arrow Connector 62"/>
          <p:cNvCxnSpPr>
            <a:stCxn id="61" idx="0"/>
            <a:endCxn id="59" idx="4"/>
          </p:cNvCxnSpPr>
          <p:nvPr/>
        </p:nvCxnSpPr>
        <p:spPr>
          <a:xfrm flipH="1" flipV="1">
            <a:off x="4590542" y="2353117"/>
            <a:ext cx="2686558" cy="1075883"/>
          </a:xfrm>
          <a:prstGeom prst="straightConnector1">
            <a:avLst/>
          </a:prstGeom>
          <a:noFill/>
          <a:ln w="19050">
            <a:solidFill>
              <a:srgbClr val="800000"/>
            </a:solidFill>
          </a:ln>
        </p:spPr>
        <p:style>
          <a:lnRef idx="1">
            <a:schemeClr val="accent1"/>
          </a:lnRef>
          <a:fillRef idx="3">
            <a:schemeClr val="accent1"/>
          </a:fillRef>
          <a:effectRef idx="2">
            <a:schemeClr val="accent1"/>
          </a:effectRef>
          <a:fontRef idx="minor">
            <a:schemeClr val="lt1"/>
          </a:fontRef>
        </p:style>
      </p:cxnSp>
      <p:cxnSp>
        <p:nvCxnSpPr>
          <p:cNvPr id="67" name="Straight Arrow Connector 66"/>
          <p:cNvCxnSpPr>
            <a:stCxn id="62" idx="0"/>
            <a:endCxn id="60" idx="4"/>
          </p:cNvCxnSpPr>
          <p:nvPr/>
        </p:nvCxnSpPr>
        <p:spPr>
          <a:xfrm flipH="1" flipV="1">
            <a:off x="7284237" y="2834299"/>
            <a:ext cx="901307" cy="594701"/>
          </a:xfrm>
          <a:prstGeom prst="straightConnector1">
            <a:avLst/>
          </a:prstGeom>
          <a:noFill/>
          <a:ln w="19050">
            <a:solidFill>
              <a:srgbClr val="800000"/>
            </a:solidFill>
          </a:ln>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32720488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6"/>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6"/>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8"/>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7"/>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6"/>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51"/>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9"/>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7"/>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animBg="1"/>
      <p:bldP spid="7" grpId="1" animBg="1"/>
      <p:bldP spid="10" grpId="0"/>
      <p:bldP spid="11" grpId="0"/>
      <p:bldP spid="16" grpId="0"/>
      <p:bldP spid="16" grpId="1"/>
      <p:bldP spid="17" grpId="0" animBg="1"/>
      <p:bldP spid="17" grpId="1" animBg="1"/>
      <p:bldP spid="36" grpId="0" animBg="1"/>
      <p:bldP spid="36" grpId="1" animBg="1"/>
      <p:bldP spid="51" grpId="0" animBg="1"/>
      <p:bldP spid="51" grpId="1" animBg="1"/>
      <p:bldP spid="59" grpId="0" animBg="1"/>
      <p:bldP spid="60" grpId="0" animBg="1"/>
      <p:bldP spid="61" grpId="0" animBg="1"/>
      <p:bldP spid="6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4826000"/>
            <a:ext cx="9144000" cy="2032000"/>
          </a:xfrm>
          <a:prstGeom prst="rect">
            <a:avLst/>
          </a:prstGeom>
          <a:solidFill>
            <a:schemeClr val="bg1"/>
          </a:solidFill>
          <a:ln>
            <a:noFill/>
          </a:ln>
          <a:effectLst>
            <a:innerShdw blurRad="152400" dist="25400" dir="162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a:stretch>
            <a:fillRect/>
          </a:stretch>
        </p:blipFill>
        <p:spPr>
          <a:xfrm>
            <a:off x="6342945" y="5017994"/>
            <a:ext cx="1672064" cy="885210"/>
          </a:xfrm>
          <a:prstGeom prst="rect">
            <a:avLst/>
          </a:prstGeom>
        </p:spPr>
      </p:pic>
      <p:sp>
        <p:nvSpPr>
          <p:cNvPr id="2" name="Title 1"/>
          <p:cNvSpPr>
            <a:spLocks noGrp="1"/>
          </p:cNvSpPr>
          <p:nvPr>
            <p:ph type="title"/>
          </p:nvPr>
        </p:nvSpPr>
        <p:spPr/>
        <p:txBody>
          <a:bodyPr>
            <a:noAutofit/>
          </a:bodyPr>
          <a:lstStyle/>
          <a:p>
            <a:r>
              <a:rPr lang="en-US" sz="3200" dirty="0" smtClean="0">
                <a:solidFill>
                  <a:srgbClr val="000000"/>
                </a:solidFill>
              </a:rPr>
              <a:t>Australian Government Linked Data Working Group</a:t>
            </a:r>
            <a:endParaRPr lang="en-US" sz="3200" dirty="0">
              <a:solidFill>
                <a:srgbClr val="000000"/>
              </a:solidFill>
            </a:endParaRPr>
          </a:p>
        </p:txBody>
      </p:sp>
      <p:sp>
        <p:nvSpPr>
          <p:cNvPr id="3" name="Content Placeholder 2"/>
          <p:cNvSpPr>
            <a:spLocks noGrp="1"/>
          </p:cNvSpPr>
          <p:nvPr>
            <p:ph idx="1"/>
          </p:nvPr>
        </p:nvSpPr>
        <p:spPr>
          <a:xfrm>
            <a:off x="457200" y="1600197"/>
            <a:ext cx="8229600" cy="3166495"/>
          </a:xfrm>
        </p:spPr>
        <p:txBody>
          <a:bodyPr>
            <a:normAutofit fontScale="25000" lnSpcReduction="20000"/>
          </a:bodyPr>
          <a:lstStyle/>
          <a:p>
            <a:pPr marL="0" indent="0">
              <a:lnSpc>
                <a:spcPct val="120000"/>
              </a:lnSpc>
              <a:spcBef>
                <a:spcPts val="24"/>
              </a:spcBef>
              <a:spcAft>
                <a:spcPts val="600"/>
              </a:spcAft>
              <a:buNone/>
            </a:pPr>
            <a:r>
              <a:rPr lang="en-US" sz="6400" dirty="0" smtClean="0"/>
              <a:t>Community </a:t>
            </a:r>
            <a:r>
              <a:rPr lang="en-US" sz="6400" dirty="0"/>
              <a:t>of Commonwealth Government experts and champions, with invited non-voting participation of individuals, corporations and other </a:t>
            </a:r>
            <a:r>
              <a:rPr lang="en-US" sz="6400" dirty="0" smtClean="0"/>
              <a:t>entities to:</a:t>
            </a:r>
          </a:p>
          <a:p>
            <a:pPr>
              <a:lnSpc>
                <a:spcPct val="120000"/>
              </a:lnSpc>
            </a:pPr>
            <a:r>
              <a:rPr lang="en-US" sz="6400" dirty="0" smtClean="0"/>
              <a:t>Establish </a:t>
            </a:r>
            <a:r>
              <a:rPr lang="en-US" sz="6400" dirty="0"/>
              <a:t>technical guidance </a:t>
            </a:r>
            <a:r>
              <a:rPr lang="en-US" sz="6400" dirty="0" smtClean="0"/>
              <a:t>publishing</a:t>
            </a:r>
            <a:r>
              <a:rPr lang="en-US" sz="6400" dirty="0"/>
              <a:t> </a:t>
            </a:r>
            <a:r>
              <a:rPr lang="en-US" sz="6400" dirty="0" smtClean="0"/>
              <a:t>public </a:t>
            </a:r>
            <a:r>
              <a:rPr lang="en-US" sz="6400" dirty="0"/>
              <a:t>sector information using Linked Data as a </a:t>
            </a:r>
            <a:r>
              <a:rPr lang="en-US" sz="6400" dirty="0" smtClean="0"/>
              <a:t>delivery technology</a:t>
            </a:r>
            <a:endParaRPr lang="en-US" sz="6400" dirty="0"/>
          </a:p>
          <a:p>
            <a:pPr>
              <a:lnSpc>
                <a:spcPct val="120000"/>
              </a:lnSpc>
            </a:pPr>
            <a:r>
              <a:rPr lang="en-US" sz="6400" dirty="0" smtClean="0"/>
              <a:t>Determine </a:t>
            </a:r>
            <a:r>
              <a:rPr lang="en-US" sz="6400" dirty="0"/>
              <a:t>governance rules and processes for the effective management of </a:t>
            </a:r>
            <a:r>
              <a:rPr lang="en-US" sz="6400" dirty="0" smtClean="0"/>
              <a:t>Australian Government </a:t>
            </a:r>
            <a:r>
              <a:rPr lang="en-US" sz="6400" dirty="0"/>
              <a:t>Linked </a:t>
            </a:r>
            <a:r>
              <a:rPr lang="en-US" sz="6400" dirty="0" smtClean="0"/>
              <a:t>Data</a:t>
            </a:r>
          </a:p>
          <a:p>
            <a:pPr>
              <a:lnSpc>
                <a:spcPct val="120000"/>
              </a:lnSpc>
            </a:pPr>
            <a:r>
              <a:rPr lang="en-US" sz="6400" dirty="0" smtClean="0"/>
              <a:t>Promote Linked </a:t>
            </a:r>
            <a:r>
              <a:rPr lang="en-US" sz="6400" dirty="0"/>
              <a:t>Data </a:t>
            </a:r>
            <a:r>
              <a:rPr lang="en-US" sz="6400" dirty="0" smtClean="0"/>
              <a:t>across the Australian </a:t>
            </a:r>
            <a:r>
              <a:rPr lang="en-US" sz="6400" dirty="0"/>
              <a:t>Government</a:t>
            </a:r>
          </a:p>
          <a:p>
            <a:pPr>
              <a:lnSpc>
                <a:spcPct val="120000"/>
              </a:lnSpc>
            </a:pPr>
            <a:r>
              <a:rPr lang="en-US" sz="6400" dirty="0" smtClean="0"/>
              <a:t>Engender </a:t>
            </a:r>
            <a:r>
              <a:rPr lang="en-US" sz="6400" dirty="0"/>
              <a:t>the development of </a:t>
            </a:r>
            <a:r>
              <a:rPr lang="en-US" sz="6400" dirty="0" smtClean="0"/>
              <a:t>Linked Data infrastructure</a:t>
            </a:r>
            <a:endParaRPr lang="en-US" sz="6400" b="1" dirty="0" smtClean="0"/>
          </a:p>
          <a:p>
            <a:pPr marL="0" indent="0">
              <a:buNone/>
            </a:pPr>
            <a:endParaRPr lang="en-US" b="1" dirty="0"/>
          </a:p>
          <a:p>
            <a:endParaRPr lang="en-US" dirty="0"/>
          </a:p>
        </p:txBody>
      </p:sp>
      <p:pic>
        <p:nvPicPr>
          <p:cNvPr id="4" name="Picture 3"/>
          <p:cNvPicPr>
            <a:picLocks noChangeAspect="1"/>
          </p:cNvPicPr>
          <p:nvPr/>
        </p:nvPicPr>
        <p:blipFill>
          <a:blip r:embed="rId4"/>
          <a:stretch>
            <a:fillRect/>
          </a:stretch>
        </p:blipFill>
        <p:spPr>
          <a:xfrm>
            <a:off x="4851401" y="5969000"/>
            <a:ext cx="789240" cy="690585"/>
          </a:xfrm>
          <a:prstGeom prst="rect">
            <a:avLst/>
          </a:prstGeom>
        </p:spPr>
      </p:pic>
      <p:pic>
        <p:nvPicPr>
          <p:cNvPr id="5" name="Picture 4"/>
          <p:cNvPicPr>
            <a:picLocks noChangeAspect="1"/>
          </p:cNvPicPr>
          <p:nvPr/>
        </p:nvPicPr>
        <p:blipFill>
          <a:blip r:embed="rId5"/>
          <a:stretch>
            <a:fillRect/>
          </a:stretch>
        </p:blipFill>
        <p:spPr>
          <a:xfrm>
            <a:off x="6134100" y="5930900"/>
            <a:ext cx="783351" cy="783351"/>
          </a:xfrm>
          <a:prstGeom prst="rect">
            <a:avLst/>
          </a:prstGeom>
        </p:spPr>
      </p:pic>
      <p:pic>
        <p:nvPicPr>
          <p:cNvPr id="8" name="Picture 7"/>
          <p:cNvPicPr>
            <a:picLocks noChangeAspect="1"/>
          </p:cNvPicPr>
          <p:nvPr/>
        </p:nvPicPr>
        <p:blipFill>
          <a:blip r:embed="rId6"/>
          <a:stretch>
            <a:fillRect/>
          </a:stretch>
        </p:blipFill>
        <p:spPr>
          <a:xfrm>
            <a:off x="7340600" y="5918201"/>
            <a:ext cx="1370540" cy="711199"/>
          </a:xfrm>
          <a:prstGeom prst="rect">
            <a:avLst/>
          </a:prstGeom>
        </p:spPr>
      </p:pic>
      <p:pic>
        <p:nvPicPr>
          <p:cNvPr id="9" name="Picture 8"/>
          <p:cNvPicPr>
            <a:picLocks noChangeAspect="1"/>
          </p:cNvPicPr>
          <p:nvPr/>
        </p:nvPicPr>
        <p:blipFill>
          <a:blip r:embed="rId7"/>
          <a:stretch>
            <a:fillRect/>
          </a:stretch>
        </p:blipFill>
        <p:spPr>
          <a:xfrm>
            <a:off x="4973878" y="5008736"/>
            <a:ext cx="1229248" cy="892724"/>
          </a:xfrm>
          <a:prstGeom prst="rect">
            <a:avLst/>
          </a:prstGeom>
        </p:spPr>
      </p:pic>
      <p:pic>
        <p:nvPicPr>
          <p:cNvPr id="10" name="Picture 9"/>
          <p:cNvPicPr>
            <a:picLocks noChangeAspect="1"/>
          </p:cNvPicPr>
          <p:nvPr/>
        </p:nvPicPr>
        <p:blipFill rotWithShape="1">
          <a:blip r:embed="rId8"/>
          <a:srcRect t="-2" b="24278"/>
          <a:stretch/>
        </p:blipFill>
        <p:spPr>
          <a:xfrm>
            <a:off x="3213100" y="5626100"/>
            <a:ext cx="1306880" cy="1092730"/>
          </a:xfrm>
          <a:prstGeom prst="rect">
            <a:avLst/>
          </a:prstGeom>
        </p:spPr>
      </p:pic>
      <p:pic>
        <p:nvPicPr>
          <p:cNvPr id="11" name="Picture 10"/>
          <p:cNvPicPr>
            <a:picLocks noChangeAspect="1"/>
          </p:cNvPicPr>
          <p:nvPr/>
        </p:nvPicPr>
        <p:blipFill>
          <a:blip r:embed="rId9"/>
          <a:stretch>
            <a:fillRect/>
          </a:stretch>
        </p:blipFill>
        <p:spPr>
          <a:xfrm>
            <a:off x="1790700" y="4932740"/>
            <a:ext cx="1535780" cy="944095"/>
          </a:xfrm>
          <a:prstGeom prst="rect">
            <a:avLst/>
          </a:prstGeom>
        </p:spPr>
      </p:pic>
      <p:pic>
        <p:nvPicPr>
          <p:cNvPr id="12" name="Picture 11"/>
          <p:cNvPicPr>
            <a:picLocks noChangeAspect="1"/>
          </p:cNvPicPr>
          <p:nvPr/>
        </p:nvPicPr>
        <p:blipFill>
          <a:blip r:embed="rId10"/>
          <a:stretch>
            <a:fillRect/>
          </a:stretch>
        </p:blipFill>
        <p:spPr>
          <a:xfrm>
            <a:off x="3581402" y="5020408"/>
            <a:ext cx="1082260" cy="749257"/>
          </a:xfrm>
          <a:prstGeom prst="rect">
            <a:avLst/>
          </a:prstGeom>
        </p:spPr>
      </p:pic>
      <p:pic>
        <p:nvPicPr>
          <p:cNvPr id="13" name="Picture 12"/>
          <p:cNvPicPr>
            <a:picLocks noChangeAspect="1"/>
          </p:cNvPicPr>
          <p:nvPr/>
        </p:nvPicPr>
        <p:blipFill>
          <a:blip r:embed="rId11"/>
          <a:stretch>
            <a:fillRect/>
          </a:stretch>
        </p:blipFill>
        <p:spPr>
          <a:xfrm>
            <a:off x="368300" y="5219701"/>
            <a:ext cx="1184753" cy="639049"/>
          </a:xfrm>
          <a:prstGeom prst="rect">
            <a:avLst/>
          </a:prstGeom>
        </p:spPr>
      </p:pic>
      <p:pic>
        <p:nvPicPr>
          <p:cNvPr id="14" name="Picture 13"/>
          <p:cNvPicPr>
            <a:picLocks noChangeAspect="1"/>
          </p:cNvPicPr>
          <p:nvPr/>
        </p:nvPicPr>
        <p:blipFill>
          <a:blip r:embed="rId12"/>
          <a:stretch>
            <a:fillRect/>
          </a:stretch>
        </p:blipFill>
        <p:spPr>
          <a:xfrm>
            <a:off x="381002" y="6210302"/>
            <a:ext cx="1048612" cy="484440"/>
          </a:xfrm>
          <a:prstGeom prst="rect">
            <a:avLst/>
          </a:prstGeom>
        </p:spPr>
      </p:pic>
      <p:pic>
        <p:nvPicPr>
          <p:cNvPr id="6" name="Picture 5"/>
          <p:cNvPicPr>
            <a:picLocks noChangeAspect="1"/>
          </p:cNvPicPr>
          <p:nvPr/>
        </p:nvPicPr>
        <p:blipFill>
          <a:blip r:embed="rId13"/>
          <a:stretch>
            <a:fillRect/>
          </a:stretch>
        </p:blipFill>
        <p:spPr>
          <a:xfrm>
            <a:off x="1855097" y="5956300"/>
            <a:ext cx="1004411" cy="680278"/>
          </a:xfrm>
          <a:prstGeom prst="rect">
            <a:avLst/>
          </a:prstGeom>
        </p:spPr>
      </p:pic>
      <p:pic>
        <p:nvPicPr>
          <p:cNvPr id="7" name="Picture 6"/>
          <p:cNvPicPr>
            <a:picLocks noChangeAspect="1"/>
          </p:cNvPicPr>
          <p:nvPr/>
        </p:nvPicPr>
        <p:blipFill>
          <a:blip r:embed="rId14"/>
          <a:stretch>
            <a:fillRect/>
          </a:stretch>
        </p:blipFill>
        <p:spPr>
          <a:xfrm>
            <a:off x="8166100" y="5041900"/>
            <a:ext cx="711200" cy="711200"/>
          </a:xfrm>
          <a:prstGeom prst="rect">
            <a:avLst/>
          </a:prstGeom>
        </p:spPr>
      </p:pic>
    </p:spTree>
    <p:extLst>
      <p:ext uri="{BB962C8B-B14F-4D97-AF65-F5344CB8AC3E}">
        <p14:creationId xmlns:p14="http://schemas.microsoft.com/office/powerpoint/2010/main" val="9590694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0000"/>
                </a:solidFill>
                <a:cs typeface="Calibri"/>
              </a:rPr>
              <a:t>4. Include </a:t>
            </a:r>
            <a:r>
              <a:rPr lang="en-US" u="sng" dirty="0" smtClean="0">
                <a:solidFill>
                  <a:srgbClr val="000000"/>
                </a:solidFill>
                <a:cs typeface="Calibri"/>
              </a:rPr>
              <a:t>links</a:t>
            </a:r>
            <a:endParaRPr lang="en-US" u="sng" dirty="0">
              <a:solidFill>
                <a:srgbClr val="000000"/>
              </a:solidFill>
            </a:endParaRPr>
          </a:p>
        </p:txBody>
      </p:sp>
      <p:sp>
        <p:nvSpPr>
          <p:cNvPr id="6" name="Content Placeholder 5"/>
          <p:cNvSpPr>
            <a:spLocks noGrp="1"/>
          </p:cNvSpPr>
          <p:nvPr>
            <p:ph idx="1"/>
          </p:nvPr>
        </p:nvSpPr>
        <p:spPr>
          <a:xfrm>
            <a:off x="457200" y="1600200"/>
            <a:ext cx="8229600" cy="3088093"/>
          </a:xfrm>
        </p:spPr>
        <p:txBody>
          <a:bodyPr>
            <a:normAutofit fontScale="92500" lnSpcReduction="10000"/>
          </a:bodyPr>
          <a:lstStyle/>
          <a:p>
            <a:r>
              <a:rPr lang="en-US" dirty="0" smtClean="0"/>
              <a:t>Identifying </a:t>
            </a:r>
            <a:r>
              <a:rPr lang="en-US" dirty="0"/>
              <a:t>things with URIs works best when everyone uses the same URI to mean the same </a:t>
            </a:r>
            <a:r>
              <a:rPr lang="en-US" dirty="0" smtClean="0"/>
              <a:t>thing</a:t>
            </a:r>
            <a:endParaRPr lang="en-US" dirty="0"/>
          </a:p>
          <a:p>
            <a:r>
              <a:rPr lang="en-US" dirty="0" smtClean="0"/>
              <a:t>In practice that generally means you still define your own URI for a ‘</a:t>
            </a:r>
            <a:r>
              <a:rPr lang="en-US" i="1" dirty="0" smtClean="0">
                <a:solidFill>
                  <a:srgbClr val="800000"/>
                </a:solidFill>
              </a:rPr>
              <a:t>THING</a:t>
            </a:r>
            <a:r>
              <a:rPr lang="en-US" dirty="0" smtClean="0"/>
              <a:t>’, but link to a URI describing the same ‘</a:t>
            </a:r>
            <a:r>
              <a:rPr lang="en-US" i="1" dirty="0" smtClean="0">
                <a:solidFill>
                  <a:srgbClr val="723C3D"/>
                </a:solidFill>
              </a:rPr>
              <a:t>THING</a:t>
            </a:r>
            <a:r>
              <a:rPr lang="en-US" dirty="0" smtClean="0"/>
              <a:t>’</a:t>
            </a:r>
            <a:endParaRPr lang="en-US" dirty="0"/>
          </a:p>
          <a:p>
            <a:endParaRPr lang="en-US" dirty="0"/>
          </a:p>
        </p:txBody>
      </p:sp>
      <p:sp>
        <p:nvSpPr>
          <p:cNvPr id="4" name="Oval 3"/>
          <p:cNvSpPr/>
          <p:nvPr/>
        </p:nvSpPr>
        <p:spPr>
          <a:xfrm>
            <a:off x="320478" y="5124274"/>
            <a:ext cx="3086100" cy="1092200"/>
          </a:xfrm>
          <a:prstGeom prst="ellipse">
            <a:avLst/>
          </a:prstGeom>
          <a:noFill/>
          <a:ln w="19050">
            <a:solidFill>
              <a:srgbClr val="800000"/>
            </a:solidFill>
          </a:ln>
        </p:spPr>
        <p:style>
          <a:lnRef idx="1">
            <a:schemeClr val="accent1"/>
          </a:lnRef>
          <a:fillRef idx="3">
            <a:schemeClr val="accent1"/>
          </a:fillRef>
          <a:effectRef idx="2">
            <a:schemeClr val="accent1"/>
          </a:effectRef>
          <a:fontRef idx="minor">
            <a:schemeClr val="lt1"/>
          </a:fontRef>
        </p:style>
        <p:txBody>
          <a:bodyPr wrap="none" lIns="72000" tIns="187200" rtlCol="0" anchor="ctr"/>
          <a:lstStyle/>
          <a:p>
            <a:pPr algn="ctr"/>
            <a:endParaRPr lang="en-US" dirty="0">
              <a:solidFill>
                <a:srgbClr val="723C3D"/>
              </a:solidFill>
            </a:endParaRPr>
          </a:p>
        </p:txBody>
      </p:sp>
      <p:sp>
        <p:nvSpPr>
          <p:cNvPr id="5" name="Oval 4"/>
          <p:cNvSpPr/>
          <p:nvPr/>
        </p:nvSpPr>
        <p:spPr>
          <a:xfrm>
            <a:off x="5260778" y="5124274"/>
            <a:ext cx="3606800" cy="1092200"/>
          </a:xfrm>
          <a:prstGeom prst="ellipse">
            <a:avLst/>
          </a:prstGeom>
          <a:noFill/>
          <a:ln w="19050">
            <a:solidFill>
              <a:srgbClr val="800000"/>
            </a:solidFill>
          </a:ln>
        </p:spPr>
        <p:style>
          <a:lnRef idx="1">
            <a:schemeClr val="accent1"/>
          </a:lnRef>
          <a:fillRef idx="3">
            <a:schemeClr val="accent1"/>
          </a:fillRef>
          <a:effectRef idx="2">
            <a:schemeClr val="accent1"/>
          </a:effectRef>
          <a:fontRef idx="minor">
            <a:schemeClr val="lt1"/>
          </a:fontRef>
        </p:style>
        <p:txBody>
          <a:bodyPr wrap="none" lIns="72000" tIns="46800" rtlCol="0" anchor="ctr"/>
          <a:lstStyle/>
          <a:p>
            <a:pPr algn="ctr"/>
            <a:endParaRPr lang="en-US" dirty="0">
              <a:solidFill>
                <a:srgbClr val="723C3D"/>
              </a:solidFill>
            </a:endParaRPr>
          </a:p>
        </p:txBody>
      </p:sp>
      <p:cxnSp>
        <p:nvCxnSpPr>
          <p:cNvPr id="7" name="Straight Arrow Connector 6"/>
          <p:cNvCxnSpPr>
            <a:stCxn id="4" idx="6"/>
            <a:endCxn id="5" idx="2"/>
          </p:cNvCxnSpPr>
          <p:nvPr/>
        </p:nvCxnSpPr>
        <p:spPr>
          <a:xfrm>
            <a:off x="3406578" y="5670374"/>
            <a:ext cx="1854200" cy="0"/>
          </a:xfrm>
          <a:prstGeom prst="straightConnector1">
            <a:avLst/>
          </a:prstGeom>
          <a:noFill/>
          <a:ln w="19050">
            <a:solidFill>
              <a:srgbClr val="800000"/>
            </a:solidFill>
            <a:tailEnd type="arrow"/>
          </a:ln>
        </p:spPr>
        <p:style>
          <a:lnRef idx="1">
            <a:schemeClr val="accent1"/>
          </a:lnRef>
          <a:fillRef idx="3">
            <a:schemeClr val="accent1"/>
          </a:fillRef>
          <a:effectRef idx="2">
            <a:schemeClr val="accent1"/>
          </a:effectRef>
          <a:fontRef idx="minor">
            <a:schemeClr val="lt1"/>
          </a:fontRef>
        </p:style>
      </p:cxnSp>
      <p:sp>
        <p:nvSpPr>
          <p:cNvPr id="9" name="TextBox 8"/>
          <p:cNvSpPr txBox="1"/>
          <p:nvPr/>
        </p:nvSpPr>
        <p:spPr>
          <a:xfrm>
            <a:off x="3685978" y="5352874"/>
            <a:ext cx="1313180" cy="369332"/>
          </a:xfrm>
          <a:prstGeom prst="rect">
            <a:avLst/>
          </a:prstGeom>
          <a:noFill/>
        </p:spPr>
        <p:txBody>
          <a:bodyPr wrap="none" rtlCol="0">
            <a:spAutoFit/>
          </a:bodyPr>
          <a:lstStyle/>
          <a:p>
            <a:r>
              <a:rPr lang="en-US" dirty="0" err="1">
                <a:solidFill>
                  <a:srgbClr val="723C3D"/>
                </a:solidFill>
                <a:latin typeface="Calibri"/>
                <a:ea typeface="+mn-ea"/>
                <a:cs typeface="Calibri"/>
              </a:rPr>
              <a:t>owl:sameAs</a:t>
            </a:r>
            <a:endParaRPr lang="en-US" dirty="0">
              <a:solidFill>
                <a:srgbClr val="723C3D"/>
              </a:solidFill>
              <a:latin typeface="Calibri"/>
              <a:ea typeface="+mn-ea"/>
              <a:cs typeface="Calibri"/>
            </a:endParaRPr>
          </a:p>
        </p:txBody>
      </p:sp>
      <p:sp>
        <p:nvSpPr>
          <p:cNvPr id="8" name="Rectangle 7"/>
          <p:cNvSpPr/>
          <p:nvPr/>
        </p:nvSpPr>
        <p:spPr>
          <a:xfrm>
            <a:off x="486007" y="5387731"/>
            <a:ext cx="3395968" cy="584776"/>
          </a:xfrm>
          <a:prstGeom prst="rect">
            <a:avLst/>
          </a:prstGeom>
        </p:spPr>
        <p:txBody>
          <a:bodyPr wrap="square">
            <a:spAutoFit/>
          </a:bodyPr>
          <a:lstStyle/>
          <a:p>
            <a:r>
              <a:rPr lang="en-AU" sz="1600" u="sng" dirty="0">
                <a:solidFill>
                  <a:srgbClr val="723C3D"/>
                </a:solidFill>
              </a:rPr>
              <a:t>http://</a:t>
            </a:r>
            <a:r>
              <a:rPr lang="en-AU" sz="1600" u="sng" dirty="0" err="1">
                <a:solidFill>
                  <a:srgbClr val="723C3D"/>
                </a:solidFill>
              </a:rPr>
              <a:t>education.data.gov.au</a:t>
            </a:r>
            <a:r>
              <a:rPr lang="en-AU" sz="1600" u="sng" dirty="0">
                <a:solidFill>
                  <a:srgbClr val="723C3D"/>
                </a:solidFill>
              </a:rPr>
              <a:t>/</a:t>
            </a:r>
            <a:br>
              <a:rPr lang="en-AU" sz="1600" u="sng" dirty="0">
                <a:solidFill>
                  <a:srgbClr val="723C3D"/>
                </a:solidFill>
              </a:rPr>
            </a:br>
            <a:r>
              <a:rPr lang="en-AU" sz="1600" u="sng" dirty="0">
                <a:solidFill>
                  <a:srgbClr val="723C3D"/>
                </a:solidFill>
              </a:rPr>
              <a:t>id/school/</a:t>
            </a:r>
            <a:r>
              <a:rPr lang="en-AU" sz="1600" u="sng" dirty="0" smtClean="0">
                <a:solidFill>
                  <a:srgbClr val="723C3D"/>
                </a:solidFill>
              </a:rPr>
              <a:t>2060</a:t>
            </a:r>
            <a:endParaRPr lang="en-US" sz="1600" u="sng" dirty="0">
              <a:solidFill>
                <a:srgbClr val="723C3D"/>
              </a:solidFill>
            </a:endParaRPr>
          </a:p>
        </p:txBody>
      </p:sp>
      <p:sp>
        <p:nvSpPr>
          <p:cNvPr id="10" name="Rectangle 9"/>
          <p:cNvSpPr/>
          <p:nvPr/>
        </p:nvSpPr>
        <p:spPr>
          <a:xfrm>
            <a:off x="5748032" y="5367652"/>
            <a:ext cx="3395968" cy="584776"/>
          </a:xfrm>
          <a:prstGeom prst="rect">
            <a:avLst/>
          </a:prstGeom>
        </p:spPr>
        <p:txBody>
          <a:bodyPr wrap="square">
            <a:spAutoFit/>
          </a:bodyPr>
          <a:lstStyle/>
          <a:p>
            <a:r>
              <a:rPr lang="en-US" sz="1600" u="sng" dirty="0">
                <a:solidFill>
                  <a:srgbClr val="723C3D"/>
                </a:solidFill>
              </a:rPr>
              <a:t>http://</a:t>
            </a:r>
            <a:r>
              <a:rPr lang="en-US" sz="1600" u="sng" dirty="0" err="1">
                <a:solidFill>
                  <a:srgbClr val="723C3D"/>
                </a:solidFill>
              </a:rPr>
              <a:t>dbpedia.org</a:t>
            </a:r>
            <a:r>
              <a:rPr lang="en-US" sz="1600" u="sng" dirty="0">
                <a:solidFill>
                  <a:srgbClr val="723C3D"/>
                </a:solidFill>
              </a:rPr>
              <a:t>/resource/</a:t>
            </a:r>
            <a:br>
              <a:rPr lang="en-US" sz="1600" u="sng" dirty="0">
                <a:solidFill>
                  <a:srgbClr val="723C3D"/>
                </a:solidFill>
              </a:rPr>
            </a:br>
            <a:r>
              <a:rPr lang="en-US" sz="1600" u="sng" dirty="0" err="1" smtClean="0">
                <a:solidFill>
                  <a:srgbClr val="723C3D"/>
                </a:solidFill>
              </a:rPr>
              <a:t>Canberra_Grammar_School</a:t>
            </a:r>
            <a:endParaRPr lang="en-US" sz="1600" u="sng" dirty="0">
              <a:solidFill>
                <a:srgbClr val="723C3D"/>
              </a:solidFill>
            </a:endParaRPr>
          </a:p>
        </p:txBody>
      </p:sp>
    </p:spTree>
    <p:extLst>
      <p:ext uri="{BB962C8B-B14F-4D97-AF65-F5344CB8AC3E}">
        <p14:creationId xmlns:p14="http://schemas.microsoft.com/office/powerpoint/2010/main" val="3142400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TextShape 1"/>
          <p:cNvSpPr txBox="1"/>
          <p:nvPr/>
        </p:nvSpPr>
        <p:spPr>
          <a:xfrm>
            <a:off x="722160" y="4406760"/>
            <a:ext cx="7772040" cy="1361880"/>
          </a:xfrm>
          <a:prstGeom prst="rect">
            <a:avLst/>
          </a:prstGeom>
          <a:noFill/>
          <a:ln>
            <a:noFill/>
          </a:ln>
        </p:spPr>
        <p:txBody>
          <a:bodyPr/>
          <a:lstStyle/>
          <a:p>
            <a:pPr>
              <a:lnSpc>
                <a:spcPct val="100000"/>
              </a:lnSpc>
            </a:pPr>
            <a:endParaRPr dirty="0"/>
          </a:p>
        </p:txBody>
      </p:sp>
      <p:sp>
        <p:nvSpPr>
          <p:cNvPr id="2" name="Title 1"/>
          <p:cNvSpPr>
            <a:spLocks noGrp="1"/>
          </p:cNvSpPr>
          <p:nvPr>
            <p:ph type="title"/>
          </p:nvPr>
        </p:nvSpPr>
        <p:spPr/>
        <p:txBody>
          <a:bodyPr>
            <a:normAutofit fontScale="90000"/>
          </a:bodyPr>
          <a:lstStyle/>
          <a:p>
            <a:r>
              <a:rPr lang="en-AU" dirty="0" smtClean="0"/>
              <a:t>the Role of the Australian Government Linked Data Working Group</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4210247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p:txBody>
          <a:bodyPr>
            <a:normAutofit/>
          </a:bodyPr>
          <a:lstStyle/>
          <a:p>
            <a:r>
              <a:rPr lang="en-AU" sz="3600" dirty="0" smtClean="0">
                <a:solidFill>
                  <a:schemeClr val="tx1"/>
                </a:solidFill>
              </a:rPr>
              <a:t>Government wide guidelines for URIs</a:t>
            </a:r>
          </a:p>
        </p:txBody>
      </p:sp>
      <p:sp>
        <p:nvSpPr>
          <p:cNvPr id="63492" name="Rectangle 3"/>
          <p:cNvSpPr>
            <a:spLocks noGrp="1" noChangeArrowheads="1"/>
          </p:cNvSpPr>
          <p:nvPr>
            <p:ph sz="half" idx="1"/>
          </p:nvPr>
        </p:nvSpPr>
        <p:spPr>
          <a:xfrm>
            <a:off x="358774" y="1370013"/>
            <a:ext cx="6743210" cy="5487987"/>
          </a:xfrm>
        </p:spPr>
        <p:txBody>
          <a:bodyPr>
            <a:normAutofit fontScale="70000" lnSpcReduction="20000"/>
          </a:bodyPr>
          <a:lstStyle/>
          <a:p>
            <a:pPr>
              <a:lnSpc>
                <a:spcPct val="120000"/>
              </a:lnSpc>
              <a:buNone/>
            </a:pPr>
            <a:r>
              <a:rPr lang="en-AU" dirty="0" smtClean="0"/>
              <a:t>URIs </a:t>
            </a:r>
            <a:r>
              <a:rPr lang="en-AU" altLang="ja-JP" dirty="0" smtClean="0"/>
              <a:t>are </a:t>
            </a:r>
            <a:r>
              <a:rPr lang="en-AU" altLang="ja-JP" u="sng" dirty="0" smtClean="0"/>
              <a:t>cool</a:t>
            </a:r>
            <a:r>
              <a:rPr lang="en-AU" altLang="ja-JP" dirty="0" smtClean="0"/>
              <a:t> if they are:</a:t>
            </a:r>
          </a:p>
          <a:p>
            <a:pPr lvl="1">
              <a:lnSpc>
                <a:spcPct val="120000"/>
              </a:lnSpc>
            </a:pPr>
            <a:r>
              <a:rPr lang="en-US" b="1" dirty="0" smtClean="0"/>
              <a:t>Readable</a:t>
            </a:r>
          </a:p>
          <a:p>
            <a:pPr marL="800100" lvl="2" indent="0">
              <a:lnSpc>
                <a:spcPct val="120000"/>
              </a:lnSpc>
              <a:buNone/>
            </a:pPr>
            <a:r>
              <a:rPr lang="en-US" sz="2100" strike="sngStrike" dirty="0" smtClean="0">
                <a:solidFill>
                  <a:srgbClr val="FF0000"/>
                </a:solidFill>
              </a:rPr>
              <a:t>http</a:t>
            </a:r>
            <a:r>
              <a:rPr lang="en-US" sz="2100" strike="sngStrike" dirty="0">
                <a:solidFill>
                  <a:srgbClr val="FF0000"/>
                </a:solidFill>
              </a:rPr>
              <a:t>:/</a:t>
            </a:r>
            <a:r>
              <a:rPr lang="en-US" sz="2100" strike="sngStrike" dirty="0" smtClean="0">
                <a:solidFill>
                  <a:srgbClr val="FF0000"/>
                </a:solidFill>
              </a:rPr>
              <a:t>/</a:t>
            </a:r>
            <a:r>
              <a:rPr lang="en-US" sz="2100" strike="sngStrike" dirty="0" err="1" smtClean="0">
                <a:solidFill>
                  <a:srgbClr val="FF0000"/>
                </a:solidFill>
              </a:rPr>
              <a:t>environment.data.gov.au</a:t>
            </a:r>
            <a:r>
              <a:rPr lang="en-US" sz="2100" strike="sngStrike" dirty="0" smtClean="0">
                <a:solidFill>
                  <a:srgbClr val="FF0000"/>
                </a:solidFill>
              </a:rPr>
              <a:t>/weather/000478</a:t>
            </a:r>
            <a:r>
              <a:rPr lang="en-US" sz="2100" dirty="0" smtClean="0">
                <a:solidFill>
                  <a:srgbClr val="FF0000"/>
                </a:solidFill>
              </a:rPr>
              <a:t>   </a:t>
            </a:r>
            <a:r>
              <a:rPr lang="en-US" sz="2100" dirty="0" smtClean="0">
                <a:sym typeface="Symbol"/>
              </a:rPr>
              <a:t></a:t>
            </a:r>
            <a:br>
              <a:rPr lang="en-US" sz="2100" dirty="0" smtClean="0">
                <a:sym typeface="Symbol"/>
              </a:rPr>
            </a:br>
            <a:r>
              <a:rPr lang="en-US" sz="2100" u="sng" dirty="0" smtClean="0">
                <a:solidFill>
                  <a:srgbClr val="00B050"/>
                </a:solidFill>
              </a:rPr>
              <a:t>http://</a:t>
            </a:r>
            <a:r>
              <a:rPr lang="en-US" sz="2100" u="sng" dirty="0" err="1" smtClean="0">
                <a:solidFill>
                  <a:srgbClr val="00B050"/>
                </a:solidFill>
              </a:rPr>
              <a:t>environment.data.gov.au</a:t>
            </a:r>
            <a:r>
              <a:rPr lang="en-US" sz="2100" u="sng" dirty="0" smtClean="0">
                <a:solidFill>
                  <a:srgbClr val="00B050"/>
                </a:solidFill>
              </a:rPr>
              <a:t>/weather/id/station/000478</a:t>
            </a:r>
          </a:p>
          <a:p>
            <a:pPr marL="800100" lvl="2" indent="0">
              <a:lnSpc>
                <a:spcPct val="120000"/>
              </a:lnSpc>
              <a:buNone/>
            </a:pPr>
            <a:endParaRPr lang="en-US" sz="1400" dirty="0" smtClean="0">
              <a:solidFill>
                <a:srgbClr val="00B050"/>
              </a:solidFill>
            </a:endParaRPr>
          </a:p>
          <a:p>
            <a:pPr lvl="1">
              <a:lnSpc>
                <a:spcPct val="120000"/>
              </a:lnSpc>
            </a:pPr>
            <a:r>
              <a:rPr lang="en-US" b="1" dirty="0" smtClean="0"/>
              <a:t>Unambiguous</a:t>
            </a:r>
          </a:p>
          <a:p>
            <a:pPr marL="800100" lvl="2" indent="0">
              <a:lnSpc>
                <a:spcPct val="120000"/>
              </a:lnSpc>
              <a:buNone/>
            </a:pPr>
            <a:r>
              <a:rPr lang="en-US" sz="2100" strike="sngStrike" dirty="0" smtClean="0">
                <a:solidFill>
                  <a:srgbClr val="FF0000"/>
                </a:solidFill>
              </a:rPr>
              <a:t>http://</a:t>
            </a:r>
            <a:r>
              <a:rPr lang="en-US" sz="2100" strike="sngStrike" dirty="0" err="1" smtClean="0">
                <a:solidFill>
                  <a:srgbClr val="FF0000"/>
                </a:solidFill>
              </a:rPr>
              <a:t>location.data.gov.au</a:t>
            </a:r>
            <a:r>
              <a:rPr lang="en-US" sz="2100" strike="sngStrike" dirty="0" smtClean="0">
                <a:solidFill>
                  <a:srgbClr val="FF0000"/>
                </a:solidFill>
              </a:rPr>
              <a:t>/id/</a:t>
            </a:r>
            <a:r>
              <a:rPr lang="en-US" sz="2100" strike="sngStrike" dirty="0" err="1" smtClean="0">
                <a:solidFill>
                  <a:srgbClr val="FF0000"/>
                </a:solidFill>
              </a:rPr>
              <a:t>carlton</a:t>
            </a:r>
            <a:r>
              <a:rPr lang="en-US" sz="2100" dirty="0" smtClean="0"/>
              <a:t>  </a:t>
            </a:r>
            <a:r>
              <a:rPr lang="en-US" sz="2100" dirty="0" smtClean="0">
                <a:sym typeface="Symbol"/>
              </a:rPr>
              <a:t></a:t>
            </a:r>
            <a:r>
              <a:rPr lang="en-US" sz="2100" dirty="0">
                <a:sym typeface="Symbol"/>
              </a:rPr>
              <a:t/>
            </a:r>
            <a:br>
              <a:rPr lang="en-US" sz="2100" dirty="0">
                <a:sym typeface="Symbol"/>
              </a:rPr>
            </a:br>
            <a:r>
              <a:rPr lang="en-US" sz="2100" u="sng" dirty="0" smtClean="0">
                <a:solidFill>
                  <a:srgbClr val="00B050"/>
                </a:solidFill>
              </a:rPr>
              <a:t>http://</a:t>
            </a:r>
            <a:r>
              <a:rPr lang="en-US" sz="2100" u="sng" dirty="0" err="1" smtClean="0">
                <a:solidFill>
                  <a:srgbClr val="00B050"/>
                </a:solidFill>
              </a:rPr>
              <a:t>location.data.gov.au</a:t>
            </a:r>
            <a:r>
              <a:rPr lang="en-US" sz="2100" u="sng" dirty="0" smtClean="0">
                <a:solidFill>
                  <a:srgbClr val="00B050"/>
                </a:solidFill>
              </a:rPr>
              <a:t>/id/</a:t>
            </a:r>
            <a:r>
              <a:rPr lang="en-US" sz="2100" u="sng" dirty="0" err="1" smtClean="0">
                <a:solidFill>
                  <a:srgbClr val="00B050"/>
                </a:solidFill>
              </a:rPr>
              <a:t>vic</a:t>
            </a:r>
            <a:r>
              <a:rPr lang="en-US" sz="2100" u="sng" dirty="0" smtClean="0">
                <a:solidFill>
                  <a:srgbClr val="00B050"/>
                </a:solidFill>
              </a:rPr>
              <a:t>/</a:t>
            </a:r>
            <a:r>
              <a:rPr lang="en-US" sz="2100" u="sng" dirty="0" err="1" smtClean="0">
                <a:solidFill>
                  <a:srgbClr val="00B050"/>
                </a:solidFill>
              </a:rPr>
              <a:t>carlton</a:t>
            </a:r>
            <a:endParaRPr lang="en-US" sz="2100" u="sng" dirty="0" smtClean="0">
              <a:solidFill>
                <a:srgbClr val="00B050"/>
              </a:solidFill>
            </a:endParaRPr>
          </a:p>
          <a:p>
            <a:pPr lvl="2">
              <a:lnSpc>
                <a:spcPct val="120000"/>
              </a:lnSpc>
              <a:buNone/>
            </a:pPr>
            <a:endParaRPr lang="en-US" sz="1400" dirty="0" smtClean="0">
              <a:solidFill>
                <a:srgbClr val="00B050"/>
              </a:solidFill>
            </a:endParaRPr>
          </a:p>
          <a:p>
            <a:pPr lvl="1">
              <a:lnSpc>
                <a:spcPct val="120000"/>
              </a:lnSpc>
            </a:pPr>
            <a:r>
              <a:rPr lang="en-US" b="1" dirty="0" smtClean="0"/>
              <a:t>Include </a:t>
            </a:r>
            <a:r>
              <a:rPr lang="en-AU" b="1" dirty="0" smtClean="0"/>
              <a:t>no </a:t>
            </a:r>
            <a:r>
              <a:rPr lang="en-AU" altLang="ja-JP" b="1" dirty="0" smtClean="0"/>
              <a:t>implementation details</a:t>
            </a:r>
          </a:p>
          <a:p>
            <a:pPr marL="857250" lvl="2" indent="0">
              <a:lnSpc>
                <a:spcPct val="120000"/>
              </a:lnSpc>
              <a:buNone/>
            </a:pPr>
            <a:r>
              <a:rPr lang="en-AU" sz="2100" strike="sngStrike" dirty="0" smtClean="0">
                <a:solidFill>
                  <a:srgbClr val="FF0000"/>
                </a:solidFill>
              </a:rPr>
              <a:t>http://</a:t>
            </a:r>
            <a:r>
              <a:rPr lang="en-AU" sz="2100" strike="sngStrike" dirty="0" err="1" smtClean="0">
                <a:solidFill>
                  <a:srgbClr val="FF0000"/>
                </a:solidFill>
              </a:rPr>
              <a:t>education.data.gov.au</a:t>
            </a:r>
            <a:r>
              <a:rPr lang="en-AU" sz="2100" strike="sngStrike" dirty="0" smtClean="0">
                <a:solidFill>
                  <a:srgbClr val="FF0000"/>
                </a:solidFill>
              </a:rPr>
              <a:t>/</a:t>
            </a:r>
            <a:r>
              <a:rPr lang="en-AU" sz="2100" strike="sngStrike" dirty="0" err="1" smtClean="0">
                <a:solidFill>
                  <a:srgbClr val="FF0000"/>
                </a:solidFill>
              </a:rPr>
              <a:t>index.php?type</a:t>
            </a:r>
            <a:r>
              <a:rPr lang="en-AU" sz="2100" strike="sngStrike" dirty="0" smtClean="0">
                <a:solidFill>
                  <a:srgbClr val="FF0000"/>
                </a:solidFill>
              </a:rPr>
              <a:t>=</a:t>
            </a:r>
            <a:r>
              <a:rPr lang="en-AU" sz="2100" strike="sngStrike" dirty="0" err="1" smtClean="0">
                <a:solidFill>
                  <a:srgbClr val="FF0000"/>
                </a:solidFill>
              </a:rPr>
              <a:t>school&amp;id</a:t>
            </a:r>
            <a:r>
              <a:rPr lang="en-AU" sz="2100" strike="sngStrike" dirty="0" smtClean="0">
                <a:solidFill>
                  <a:srgbClr val="FF0000"/>
                </a:solidFill>
              </a:rPr>
              <a:t>=2600</a:t>
            </a:r>
            <a:r>
              <a:rPr lang="en-AU" sz="2100" dirty="0" smtClean="0"/>
              <a:t>  </a:t>
            </a:r>
            <a:r>
              <a:rPr lang="en-US" sz="2100" dirty="0" smtClean="0">
                <a:sym typeface="Symbol"/>
              </a:rPr>
              <a:t></a:t>
            </a:r>
            <a:br>
              <a:rPr lang="en-US" sz="2100" dirty="0" smtClean="0">
                <a:sym typeface="Symbol"/>
              </a:rPr>
            </a:br>
            <a:r>
              <a:rPr lang="en-AU" sz="2100" u="sng" dirty="0" smtClean="0">
                <a:solidFill>
                  <a:srgbClr val="00B050"/>
                </a:solidFill>
              </a:rPr>
              <a:t>http://</a:t>
            </a:r>
            <a:r>
              <a:rPr lang="en-AU" sz="2100" u="sng" dirty="0" err="1" smtClean="0">
                <a:solidFill>
                  <a:srgbClr val="00B050"/>
                </a:solidFill>
              </a:rPr>
              <a:t>education.data.gov.au</a:t>
            </a:r>
            <a:r>
              <a:rPr lang="en-AU" sz="2100" u="sng" dirty="0" smtClean="0">
                <a:solidFill>
                  <a:srgbClr val="00B050"/>
                </a:solidFill>
              </a:rPr>
              <a:t>/id/school/2060</a:t>
            </a:r>
            <a:endParaRPr lang="en-AU" sz="1400" dirty="0" smtClean="0">
              <a:solidFill>
                <a:srgbClr val="00B050"/>
              </a:solidFill>
              <a:hlinkClick r:id="rId3"/>
            </a:endParaRPr>
          </a:p>
          <a:p>
            <a:pPr lvl="1">
              <a:lnSpc>
                <a:spcPct val="120000"/>
              </a:lnSpc>
            </a:pPr>
            <a:endParaRPr lang="en-AU" b="1" dirty="0" smtClean="0"/>
          </a:p>
          <a:p>
            <a:pPr lvl="1">
              <a:lnSpc>
                <a:spcPct val="120000"/>
              </a:lnSpc>
            </a:pPr>
            <a:r>
              <a:rPr lang="en-AU" b="1" dirty="0" smtClean="0"/>
              <a:t>Maintained! </a:t>
            </a:r>
            <a:r>
              <a:rPr lang="en-US" dirty="0" smtClean="0">
                <a:sym typeface="Symbol"/>
              </a:rPr>
              <a:t></a:t>
            </a:r>
            <a:r>
              <a:rPr lang="en-AU" dirty="0" smtClean="0"/>
              <a:t> even if content moves or is deleted (e.g. </a:t>
            </a:r>
            <a:r>
              <a:rPr lang="en-AU" dirty="0" err="1" smtClean="0"/>
              <a:t>MoG</a:t>
            </a:r>
            <a:r>
              <a:rPr lang="en-AU" dirty="0" smtClean="0"/>
              <a:t>), server should respond appropriately</a:t>
            </a:r>
          </a:p>
          <a:p>
            <a:pPr lvl="1">
              <a:lnSpc>
                <a:spcPct val="120000"/>
              </a:lnSpc>
            </a:pPr>
            <a:endParaRPr lang="en-AU" dirty="0" smtClean="0"/>
          </a:p>
          <a:p>
            <a:pPr>
              <a:lnSpc>
                <a:spcPct val="120000"/>
              </a:lnSpc>
              <a:buNone/>
            </a:pPr>
            <a:r>
              <a:rPr lang="en-AU" dirty="0" smtClean="0"/>
              <a:t>… and broken links are </a:t>
            </a:r>
            <a:r>
              <a:rPr lang="en-AU" altLang="ja-JP" b="1" dirty="0" smtClean="0"/>
              <a:t>very </a:t>
            </a:r>
            <a:r>
              <a:rPr lang="en-AU" altLang="ja-JP" b="1" u="sng" dirty="0" smtClean="0"/>
              <a:t>uncool</a:t>
            </a:r>
          </a:p>
          <a:p>
            <a:pPr lvl="1">
              <a:lnSpc>
                <a:spcPct val="120000"/>
              </a:lnSpc>
            </a:pPr>
            <a:endParaRPr lang="en-AU" dirty="0" smtClean="0"/>
          </a:p>
        </p:txBody>
      </p:sp>
      <p:pic>
        <p:nvPicPr>
          <p:cNvPr id="61444" name="Picture 12"/>
          <p:cNvPicPr>
            <a:picLocks noChangeAspect="1" noChangeArrowheads="1"/>
          </p:cNvPicPr>
          <p:nvPr/>
        </p:nvPicPr>
        <p:blipFill>
          <a:blip r:embed="rId4" cstate="print"/>
          <a:srcRect/>
          <a:stretch>
            <a:fillRect/>
          </a:stretch>
        </p:blipFill>
        <p:spPr bwMode="auto">
          <a:xfrm>
            <a:off x="6588716" y="1315843"/>
            <a:ext cx="2265363" cy="1363662"/>
          </a:xfrm>
          <a:prstGeom prst="rect">
            <a:avLst/>
          </a:prstGeom>
          <a:ln>
            <a:noFill/>
          </a:ln>
          <a:effectLst>
            <a:outerShdw blurRad="180975" dist="25400" dir="2700000" algn="tl" rotWithShape="0">
              <a:srgbClr val="333333">
                <a:alpha val="60000"/>
              </a:srgbClr>
            </a:outerShdw>
          </a:effectLst>
        </p:spPr>
      </p:pic>
      <p:pic>
        <p:nvPicPr>
          <p:cNvPr id="2" name="Picture 1"/>
          <p:cNvPicPr>
            <a:picLocks noChangeAspect="1"/>
          </p:cNvPicPr>
          <p:nvPr/>
        </p:nvPicPr>
        <p:blipFill>
          <a:blip r:embed="rId5"/>
          <a:stretch>
            <a:fillRect/>
          </a:stretch>
        </p:blipFill>
        <p:spPr>
          <a:xfrm>
            <a:off x="6719192" y="4551757"/>
            <a:ext cx="2170044" cy="1657487"/>
          </a:xfrm>
          <a:prstGeom prst="rect">
            <a:avLst/>
          </a:prstGeom>
          <a:ln>
            <a:noFill/>
          </a:ln>
          <a:effectLst>
            <a:outerShdw blurRad="180975" dist="25400" dir="2700000" algn="tl" rotWithShape="0">
              <a:srgbClr val="333333">
                <a:alpha val="6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dirty="0">
                <a:solidFill>
                  <a:srgbClr val="000000"/>
                </a:solidFill>
              </a:rPr>
              <a:t>Proposed URI </a:t>
            </a:r>
            <a:r>
              <a:rPr lang="en-AU" dirty="0" smtClean="0">
                <a:solidFill>
                  <a:srgbClr val="000000"/>
                </a:solidFill>
              </a:rPr>
              <a:t>guidelines</a:t>
            </a:r>
            <a:endParaRPr lang="en-US" dirty="0">
              <a:solidFill>
                <a:srgbClr val="000000"/>
              </a:solidFill>
            </a:endParaRPr>
          </a:p>
        </p:txBody>
      </p:sp>
      <p:sp>
        <p:nvSpPr>
          <p:cNvPr id="2" name="Content Placeholder 1"/>
          <p:cNvSpPr>
            <a:spLocks noGrp="1"/>
          </p:cNvSpPr>
          <p:nvPr>
            <p:ph idx="1"/>
          </p:nvPr>
        </p:nvSpPr>
        <p:spPr>
          <a:xfrm>
            <a:off x="457200" y="1600201"/>
            <a:ext cx="8229600" cy="5079440"/>
          </a:xfrm>
        </p:spPr>
        <p:txBody>
          <a:bodyPr>
            <a:noAutofit/>
          </a:bodyPr>
          <a:lstStyle/>
          <a:p>
            <a:r>
              <a:rPr lang="en-AU" sz="2000" b="1" dirty="0" smtClean="0"/>
              <a:t>Index of a Dataset: </a:t>
            </a:r>
            <a:r>
              <a:rPr lang="en-AU" sz="2000" dirty="0" smtClean="0"/>
              <a:t>Identifier that names a Linked dataset and provides metadata of the dataset.</a:t>
            </a:r>
          </a:p>
          <a:p>
            <a:endParaRPr lang="en-AU" sz="2000" dirty="0" smtClean="0"/>
          </a:p>
          <a:p>
            <a:r>
              <a:rPr lang="en-AU" sz="2000" b="1" dirty="0" smtClean="0"/>
              <a:t>Real-world ‘Things’ Identifier: </a:t>
            </a:r>
            <a:r>
              <a:rPr lang="en-AU" sz="2000" dirty="0" smtClean="0"/>
              <a:t>Physical and abstract ‘Things’ that may be referred to in statements.</a:t>
            </a:r>
          </a:p>
          <a:p>
            <a:endParaRPr lang="en-AU" sz="2000" dirty="0" smtClean="0"/>
          </a:p>
          <a:p>
            <a:r>
              <a:rPr lang="en-AU" sz="2000" b="1" dirty="0" smtClean="0"/>
              <a:t>Document Identifier: </a:t>
            </a:r>
            <a:r>
              <a:rPr lang="en-AU" sz="2000" dirty="0" smtClean="0"/>
              <a:t>Information on the web about Real World ‘Things’</a:t>
            </a:r>
          </a:p>
          <a:p>
            <a:endParaRPr lang="en-AU" sz="2000" dirty="0" smtClean="0"/>
          </a:p>
          <a:p>
            <a:r>
              <a:rPr lang="en-AU" sz="2000" b="1" dirty="0" smtClean="0"/>
              <a:t>Vocabulary identifiers </a:t>
            </a:r>
            <a:r>
              <a:rPr lang="en-AU" sz="2000" dirty="0" smtClean="0"/>
              <a:t>(ontologies, concepts etc.): URIs for classes and properties describing real-world things</a:t>
            </a:r>
          </a:p>
        </p:txBody>
      </p:sp>
      <p:sp>
        <p:nvSpPr>
          <p:cNvPr id="7" name="Rectangle 6"/>
          <p:cNvSpPr/>
          <p:nvPr/>
        </p:nvSpPr>
        <p:spPr>
          <a:xfrm>
            <a:off x="812800" y="2324956"/>
            <a:ext cx="8661400" cy="307777"/>
          </a:xfrm>
          <a:prstGeom prst="rect">
            <a:avLst/>
          </a:prstGeom>
        </p:spPr>
        <p:txBody>
          <a:bodyPr wrap="square">
            <a:spAutoFit/>
          </a:bodyPr>
          <a:lstStyle/>
          <a:p>
            <a:r>
              <a:rPr lang="en-AU" sz="1400" spc="-100" dirty="0">
                <a:latin typeface="Courier"/>
                <a:cs typeface="Courier"/>
              </a:rPr>
              <a:t>/dataset[/{module}]*/{</a:t>
            </a:r>
            <a:r>
              <a:rPr lang="en-AU" sz="1400" spc="-100" dirty="0" err="1">
                <a:latin typeface="Courier"/>
                <a:cs typeface="Courier"/>
              </a:rPr>
              <a:t>datasetid</a:t>
            </a:r>
            <a:r>
              <a:rPr lang="en-AU" sz="1400" spc="-100" dirty="0">
                <a:latin typeface="Courier"/>
                <a:cs typeface="Courier"/>
              </a:rPr>
              <a:t>} → /dataset/act/schools</a:t>
            </a:r>
            <a:r>
              <a:rPr lang="en-AU" sz="1400" spc="-100" dirty="0"/>
              <a:t>  </a:t>
            </a:r>
            <a:r>
              <a:rPr lang="en-AU" sz="1400" dirty="0"/>
              <a:t>[Metadata </a:t>
            </a:r>
            <a:r>
              <a:rPr lang="en-AU" sz="1400" dirty="0" smtClean="0"/>
              <a:t>for School </a:t>
            </a:r>
            <a:r>
              <a:rPr lang="en-AU" sz="1400" dirty="0"/>
              <a:t>Dataset]</a:t>
            </a:r>
          </a:p>
        </p:txBody>
      </p:sp>
      <p:sp>
        <p:nvSpPr>
          <p:cNvPr id="8" name="Rectangle 7"/>
          <p:cNvSpPr/>
          <p:nvPr/>
        </p:nvSpPr>
        <p:spPr>
          <a:xfrm>
            <a:off x="812800" y="3662435"/>
            <a:ext cx="7835900" cy="307777"/>
          </a:xfrm>
          <a:prstGeom prst="rect">
            <a:avLst/>
          </a:prstGeom>
        </p:spPr>
        <p:txBody>
          <a:bodyPr wrap="square">
            <a:spAutoFit/>
          </a:bodyPr>
          <a:lstStyle/>
          <a:p>
            <a:r>
              <a:rPr lang="en-AU" sz="1400" spc="-100" dirty="0">
                <a:latin typeface="Courier"/>
                <a:cs typeface="Courier"/>
              </a:rPr>
              <a:t>/id/{type}/{name} → /id/school/2060  </a:t>
            </a:r>
            <a:r>
              <a:rPr lang="en-AU" sz="1400" dirty="0"/>
              <a:t>[Canberra Grammar]</a:t>
            </a:r>
          </a:p>
        </p:txBody>
      </p:sp>
      <p:sp>
        <p:nvSpPr>
          <p:cNvPr id="9" name="Rectangle 8"/>
          <p:cNvSpPr/>
          <p:nvPr/>
        </p:nvSpPr>
        <p:spPr>
          <a:xfrm>
            <a:off x="812800" y="4942575"/>
            <a:ext cx="7366000" cy="307777"/>
          </a:xfrm>
          <a:prstGeom prst="rect">
            <a:avLst/>
          </a:prstGeom>
        </p:spPr>
        <p:txBody>
          <a:bodyPr wrap="square">
            <a:spAutoFit/>
          </a:bodyPr>
          <a:lstStyle/>
          <a:p>
            <a:r>
              <a:rPr lang="en-AU" sz="1400" spc="-100" dirty="0">
                <a:latin typeface="Courier"/>
                <a:cs typeface="Courier"/>
              </a:rPr>
              <a:t>/doc/{type}/{name} → /doc/school/2060 </a:t>
            </a:r>
            <a:r>
              <a:rPr lang="en-AU" sz="1400" dirty="0"/>
              <a:t>[Document about Canberra Grammar]</a:t>
            </a:r>
          </a:p>
        </p:txBody>
      </p:sp>
      <p:sp>
        <p:nvSpPr>
          <p:cNvPr id="10" name="Rectangle 9"/>
          <p:cNvSpPr/>
          <p:nvPr/>
        </p:nvSpPr>
        <p:spPr>
          <a:xfrm>
            <a:off x="835223" y="6299344"/>
            <a:ext cx="7759700" cy="307777"/>
          </a:xfrm>
          <a:prstGeom prst="rect">
            <a:avLst/>
          </a:prstGeom>
        </p:spPr>
        <p:txBody>
          <a:bodyPr wrap="square">
            <a:spAutoFit/>
          </a:bodyPr>
          <a:lstStyle/>
          <a:p>
            <a:r>
              <a:rPr lang="en-AU" sz="1400" spc="-100" dirty="0">
                <a:latin typeface="Courier"/>
                <a:cs typeface="Courier"/>
              </a:rPr>
              <a:t>/</a:t>
            </a:r>
            <a:r>
              <a:rPr lang="en-AU" sz="1400" spc="-100" dirty="0" err="1">
                <a:latin typeface="Courier"/>
                <a:cs typeface="Courier"/>
              </a:rPr>
              <a:t>def</a:t>
            </a:r>
            <a:r>
              <a:rPr lang="en-AU" sz="1400" spc="-100" dirty="0">
                <a:latin typeface="Courier"/>
                <a:cs typeface="Courier"/>
              </a:rPr>
              <a:t>/{scheme}/{concept} → /</a:t>
            </a:r>
            <a:r>
              <a:rPr lang="en-AU" sz="1400" spc="-100" dirty="0" err="1">
                <a:latin typeface="Courier"/>
                <a:cs typeface="Courier"/>
              </a:rPr>
              <a:t>def</a:t>
            </a:r>
            <a:r>
              <a:rPr lang="en-AU" sz="1400" spc="-100" dirty="0">
                <a:latin typeface="Courier"/>
                <a:cs typeface="Courier"/>
              </a:rPr>
              <a:t>/school/</a:t>
            </a:r>
            <a:r>
              <a:rPr lang="en-AU" sz="1400" dirty="0" err="1"/>
              <a:t>phaseOfEducation</a:t>
            </a:r>
            <a:r>
              <a:rPr lang="en-AU" sz="1400" dirty="0"/>
              <a:t> [Class definition]</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TextShape 1"/>
          <p:cNvSpPr txBox="1"/>
          <p:nvPr/>
        </p:nvSpPr>
        <p:spPr>
          <a:xfrm>
            <a:off x="-1206193" y="5331875"/>
            <a:ext cx="7772040" cy="1361880"/>
          </a:xfrm>
          <a:prstGeom prst="rect">
            <a:avLst/>
          </a:prstGeom>
          <a:noFill/>
          <a:ln>
            <a:noFill/>
          </a:ln>
        </p:spPr>
        <p:txBody>
          <a:bodyPr/>
          <a:lstStyle/>
          <a:p>
            <a:pPr>
              <a:lnSpc>
                <a:spcPct val="100000"/>
              </a:lnSpc>
            </a:pPr>
            <a:endParaRPr dirty="0"/>
          </a:p>
        </p:txBody>
      </p:sp>
      <p:sp>
        <p:nvSpPr>
          <p:cNvPr id="2" name="Title 1"/>
          <p:cNvSpPr>
            <a:spLocks noGrp="1"/>
          </p:cNvSpPr>
          <p:nvPr>
            <p:ph type="title"/>
          </p:nvPr>
        </p:nvSpPr>
        <p:spPr/>
        <p:txBody>
          <a:bodyPr/>
          <a:lstStyle/>
          <a:p>
            <a:r>
              <a:rPr lang="en-US" smtClean="0"/>
              <a:t>Example Australian Government Linked Data</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18078202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solidFill>
                  <a:srgbClr val="000000"/>
                </a:solidFill>
              </a:rPr>
              <a:t>Australian Governments’ Interactive</a:t>
            </a:r>
            <a:r>
              <a:rPr lang="en-US" dirty="0">
                <a:solidFill>
                  <a:srgbClr val="000000"/>
                </a:solidFill>
              </a:rPr>
              <a:t> </a:t>
            </a:r>
            <a:r>
              <a:rPr lang="en-US" dirty="0" smtClean="0">
                <a:solidFill>
                  <a:srgbClr val="000000"/>
                </a:solidFill>
              </a:rPr>
              <a:t>Functions</a:t>
            </a:r>
            <a:r>
              <a:rPr lang="en-US" dirty="0">
                <a:solidFill>
                  <a:srgbClr val="000000"/>
                </a:solidFill>
              </a:rPr>
              <a:t> </a:t>
            </a:r>
            <a:r>
              <a:rPr lang="en-US" dirty="0" smtClean="0">
                <a:solidFill>
                  <a:srgbClr val="000000"/>
                </a:solidFill>
              </a:rPr>
              <a:t>Thesaurus</a:t>
            </a:r>
            <a:r>
              <a:rPr lang="en-US" dirty="0">
                <a:solidFill>
                  <a:srgbClr val="000000"/>
                </a:solidFill>
              </a:rPr>
              <a:t> </a:t>
            </a:r>
            <a:r>
              <a:rPr lang="en-US" dirty="0" smtClean="0">
                <a:solidFill>
                  <a:srgbClr val="000000"/>
                </a:solidFill>
              </a:rPr>
              <a:t>(</a:t>
            </a:r>
            <a:r>
              <a:rPr lang="en-US" dirty="0">
                <a:solidFill>
                  <a:srgbClr val="000000"/>
                </a:solidFill>
              </a:rPr>
              <a:t>AGIFT</a:t>
            </a:r>
            <a:r>
              <a:rPr lang="en-US" dirty="0" smtClean="0">
                <a:solidFill>
                  <a:srgbClr val="000000"/>
                </a:solidFill>
              </a:rPr>
              <a:t>)</a:t>
            </a:r>
            <a:endParaRPr lang="en-US" dirty="0">
              <a:solidFill>
                <a:srgbClr val="000000"/>
              </a:solidFill>
            </a:endParaRPr>
          </a:p>
        </p:txBody>
      </p:sp>
      <p:sp>
        <p:nvSpPr>
          <p:cNvPr id="6" name="Content Placeholder 5"/>
          <p:cNvSpPr>
            <a:spLocks noGrp="1"/>
          </p:cNvSpPr>
          <p:nvPr>
            <p:ph idx="1"/>
          </p:nvPr>
        </p:nvSpPr>
        <p:spPr>
          <a:xfrm>
            <a:off x="317499" y="1752600"/>
            <a:ext cx="2865067" cy="4525963"/>
          </a:xfrm>
        </p:spPr>
        <p:txBody>
          <a:bodyPr>
            <a:normAutofit/>
          </a:bodyPr>
          <a:lstStyle/>
          <a:p>
            <a:r>
              <a:rPr lang="en-US" sz="2000" dirty="0" smtClean="0"/>
              <a:t>Published by</a:t>
            </a:r>
            <a:br>
              <a:rPr lang="en-US" sz="2000" dirty="0" smtClean="0"/>
            </a:br>
            <a:r>
              <a:rPr lang="en-US" sz="2000" dirty="0" smtClean="0"/>
              <a:t>National Archives</a:t>
            </a:r>
          </a:p>
          <a:p>
            <a:r>
              <a:rPr lang="en-US" sz="2000" dirty="0" smtClean="0"/>
              <a:t>Used to </a:t>
            </a:r>
            <a:r>
              <a:rPr lang="en-US" sz="2000" dirty="0"/>
              <a:t>classify Linked Datasets in the AGLDWG URI guidelines</a:t>
            </a:r>
          </a:p>
          <a:p>
            <a:endParaRPr lang="en-US" dirty="0"/>
          </a:p>
        </p:txBody>
      </p:sp>
      <p:pic>
        <p:nvPicPr>
          <p:cNvPr id="2" name="Picture 1" descr="Screen Shot 2016-03-18 at 4.25.4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5790" y="1857073"/>
            <a:ext cx="5889610" cy="4384425"/>
          </a:xfrm>
          <a:prstGeom prst="rect">
            <a:avLst/>
          </a:prstGeom>
          <a:ln>
            <a:noFill/>
          </a:ln>
          <a:effectLst>
            <a:outerShdw blurRad="190500" algn="tl" rotWithShape="0">
              <a:srgbClr val="000000">
                <a:alpha val="70000"/>
              </a:srgbClr>
            </a:outerShdw>
          </a:effectLst>
        </p:spPr>
      </p:pic>
      <p:sp>
        <p:nvSpPr>
          <p:cNvPr id="3" name="Rectangle 2"/>
          <p:cNvSpPr/>
          <p:nvPr/>
        </p:nvSpPr>
        <p:spPr>
          <a:xfrm>
            <a:off x="127000" y="6344343"/>
            <a:ext cx="4684721" cy="400110"/>
          </a:xfrm>
          <a:prstGeom prst="rect">
            <a:avLst/>
          </a:prstGeom>
        </p:spPr>
        <p:txBody>
          <a:bodyPr wrap="none">
            <a:spAutoFit/>
          </a:bodyPr>
          <a:lstStyle/>
          <a:p>
            <a:r>
              <a:rPr lang="en-US" sz="2000" u="sng" dirty="0">
                <a:solidFill>
                  <a:srgbClr val="723C3D"/>
                </a:solidFill>
                <a:latin typeface="Calibri"/>
                <a:cs typeface="Calibri"/>
              </a:rPr>
              <a:t>http://</a:t>
            </a:r>
            <a:r>
              <a:rPr lang="en-US" sz="2000" u="sng" dirty="0" err="1">
                <a:solidFill>
                  <a:srgbClr val="723C3D"/>
                </a:solidFill>
                <a:latin typeface="Calibri"/>
                <a:cs typeface="Calibri"/>
              </a:rPr>
              <a:t>registry.it.csiro.au</a:t>
            </a:r>
            <a:r>
              <a:rPr lang="en-US" sz="2000" u="sng" dirty="0">
                <a:solidFill>
                  <a:srgbClr val="723C3D"/>
                </a:solidFill>
                <a:latin typeface="Calibri"/>
                <a:cs typeface="Calibri"/>
              </a:rPr>
              <a:t>/</a:t>
            </a:r>
            <a:r>
              <a:rPr lang="en-US" sz="2000" u="sng" dirty="0" err="1">
                <a:solidFill>
                  <a:srgbClr val="723C3D"/>
                </a:solidFill>
                <a:latin typeface="Calibri"/>
                <a:cs typeface="Calibri"/>
              </a:rPr>
              <a:t>def</a:t>
            </a:r>
            <a:r>
              <a:rPr lang="en-US" sz="2000" u="sng" dirty="0">
                <a:solidFill>
                  <a:srgbClr val="723C3D"/>
                </a:solidFill>
                <a:latin typeface="Calibri"/>
                <a:cs typeface="Calibri"/>
              </a:rPr>
              <a:t>/</a:t>
            </a:r>
            <a:r>
              <a:rPr lang="en-US" sz="2000" u="sng" dirty="0" err="1">
                <a:solidFill>
                  <a:srgbClr val="723C3D"/>
                </a:solidFill>
                <a:latin typeface="Calibri"/>
                <a:cs typeface="Calibri"/>
              </a:rPr>
              <a:t>agldwg</a:t>
            </a:r>
            <a:r>
              <a:rPr lang="en-US" sz="2000" u="sng" dirty="0">
                <a:solidFill>
                  <a:srgbClr val="723C3D"/>
                </a:solidFill>
                <a:latin typeface="Calibri"/>
                <a:cs typeface="Calibri"/>
              </a:rPr>
              <a:t>/</a:t>
            </a:r>
            <a:r>
              <a:rPr lang="en-US" sz="2000" u="sng" dirty="0" err="1">
                <a:solidFill>
                  <a:srgbClr val="723C3D"/>
                </a:solidFill>
                <a:latin typeface="Calibri"/>
                <a:cs typeface="Calibri"/>
              </a:rPr>
              <a:t>agift</a:t>
            </a:r>
            <a:endParaRPr lang="en-US" sz="2000" u="sng" dirty="0">
              <a:solidFill>
                <a:srgbClr val="723C3D"/>
              </a:solidFill>
              <a:latin typeface="Calibri"/>
              <a:cs typeface="Calibri"/>
            </a:endParaRPr>
          </a:p>
        </p:txBody>
      </p:sp>
    </p:spTree>
    <p:extLst>
      <p:ext uri="{BB962C8B-B14F-4D97-AF65-F5344CB8AC3E}">
        <p14:creationId xmlns:p14="http://schemas.microsoft.com/office/powerpoint/2010/main" val="21440996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solidFill>
                  <a:srgbClr val="000000"/>
                </a:solidFill>
              </a:rPr>
              <a:t>ACORN-SAT Linked Data</a:t>
            </a:r>
            <a:endParaRPr lang="en-US" dirty="0">
              <a:solidFill>
                <a:srgbClr val="000000"/>
              </a:solidFill>
            </a:endParaRPr>
          </a:p>
        </p:txBody>
      </p:sp>
      <p:pic>
        <p:nvPicPr>
          <p:cNvPr id="366594" name="Picture 2"/>
          <p:cNvPicPr>
            <a:picLocks noChangeAspect="1" noChangeArrowheads="1"/>
          </p:cNvPicPr>
          <p:nvPr/>
        </p:nvPicPr>
        <p:blipFill>
          <a:blip r:embed="rId3" cstate="print"/>
          <a:srcRect l="23622" t="9449" r="23622" b="22047"/>
          <a:stretch>
            <a:fillRect/>
          </a:stretch>
        </p:blipFill>
        <p:spPr bwMode="auto">
          <a:xfrm>
            <a:off x="0" y="1242888"/>
            <a:ext cx="5812053" cy="4716784"/>
          </a:xfrm>
          <a:prstGeom prst="rect">
            <a:avLst/>
          </a:prstGeom>
          <a:noFill/>
          <a:ln w="9525">
            <a:noFill/>
            <a:miter lim="800000"/>
            <a:headEnd/>
            <a:tailEnd/>
          </a:ln>
        </p:spPr>
      </p:pic>
      <p:pic>
        <p:nvPicPr>
          <p:cNvPr id="366595" name="Picture 3"/>
          <p:cNvPicPr>
            <a:picLocks noChangeAspect="1" noChangeArrowheads="1"/>
          </p:cNvPicPr>
          <p:nvPr/>
        </p:nvPicPr>
        <p:blipFill rotWithShape="1">
          <a:blip r:embed="rId4" cstate="print"/>
          <a:srcRect l="25071" t="9134" r="25913" b="5669"/>
          <a:stretch/>
        </p:blipFill>
        <p:spPr bwMode="auto">
          <a:xfrm>
            <a:off x="4388401" y="1619606"/>
            <a:ext cx="4606291" cy="5004000"/>
          </a:xfrm>
          <a:prstGeom prst="rect">
            <a:avLst/>
          </a:prstGeom>
          <a:ln>
            <a:noFill/>
          </a:ln>
          <a:effectLst>
            <a:outerShdw blurRad="190500" algn="tl" rotWithShape="0">
              <a:srgbClr val="000000">
                <a:alpha val="70000"/>
              </a:srgbClr>
            </a:outerShdw>
          </a:effectLst>
        </p:spPr>
      </p:pic>
      <p:sp>
        <p:nvSpPr>
          <p:cNvPr id="4" name="Rectangle 3"/>
          <p:cNvSpPr/>
          <p:nvPr/>
        </p:nvSpPr>
        <p:spPr>
          <a:xfrm>
            <a:off x="225023" y="6076434"/>
            <a:ext cx="4043895" cy="400110"/>
          </a:xfrm>
          <a:prstGeom prst="rect">
            <a:avLst/>
          </a:prstGeom>
        </p:spPr>
        <p:txBody>
          <a:bodyPr wrap="none">
            <a:spAutoFit/>
          </a:bodyPr>
          <a:lstStyle/>
          <a:p>
            <a:r>
              <a:rPr lang="en-AU" sz="2000" u="sng" dirty="0" smtClean="0">
                <a:solidFill>
                  <a:srgbClr val="723C3D"/>
                </a:solidFill>
                <a:latin typeface="Calibri"/>
                <a:cs typeface="Calibri"/>
              </a:rPr>
              <a:t>http://</a:t>
            </a:r>
            <a:r>
              <a:rPr lang="en-AU" sz="2000" u="sng" dirty="0" err="1" smtClean="0">
                <a:solidFill>
                  <a:srgbClr val="723C3D"/>
                </a:solidFill>
                <a:latin typeface="Calibri"/>
                <a:cs typeface="Calibri"/>
              </a:rPr>
              <a:t>lab.environment.data.gov.au</a:t>
            </a:r>
            <a:endParaRPr lang="en-AU" sz="2000" u="sng" dirty="0">
              <a:solidFill>
                <a:srgbClr val="723C3D"/>
              </a:solidFill>
              <a:latin typeface="Calibri"/>
              <a:cs typeface="Calibri"/>
            </a:endParaRPr>
          </a:p>
        </p:txBody>
      </p:sp>
    </p:spTree>
    <p:extLst>
      <p:ext uri="{BB962C8B-B14F-4D97-AF65-F5344CB8AC3E}">
        <p14:creationId xmlns:p14="http://schemas.microsoft.com/office/powerpoint/2010/main" val="28415693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dirty="0" smtClean="0">
                <a:solidFill>
                  <a:srgbClr val="000000"/>
                </a:solidFill>
              </a:rPr>
              <a:t>Weather Observations Linked Data</a:t>
            </a:r>
            <a:endParaRPr lang="en-US" dirty="0">
              <a:solidFill>
                <a:srgbClr val="000000"/>
              </a:solidFill>
            </a:endParaRPr>
          </a:p>
        </p:txBody>
      </p:sp>
      <p:pic>
        <p:nvPicPr>
          <p:cNvPr id="4" name="Content Placeholder 3" descr="Screen Shot 2016-03-18 at 3.58.28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580" b="-2359"/>
          <a:stretch/>
        </p:blipFill>
        <p:spPr>
          <a:xfrm>
            <a:off x="0" y="1155700"/>
            <a:ext cx="6719960" cy="5194300"/>
          </a:xfrm>
        </p:spPr>
      </p:pic>
      <p:pic>
        <p:nvPicPr>
          <p:cNvPr id="2" name="Picture 1" descr="weatherdem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3900" y="2230054"/>
            <a:ext cx="5740400" cy="4158045"/>
          </a:xfrm>
          <a:prstGeom prst="rect">
            <a:avLst/>
          </a:prstGeom>
          <a:ln>
            <a:noFill/>
          </a:ln>
          <a:effectLst>
            <a:outerShdw blurRad="190500" algn="tl" rotWithShape="0">
              <a:srgbClr val="000000">
                <a:alpha val="70000"/>
              </a:srgbClr>
            </a:outerShdw>
          </a:effectLst>
        </p:spPr>
      </p:pic>
      <p:sp>
        <p:nvSpPr>
          <p:cNvPr id="8" name="Rectangle 7"/>
          <p:cNvSpPr/>
          <p:nvPr/>
        </p:nvSpPr>
        <p:spPr>
          <a:xfrm>
            <a:off x="172505" y="6387974"/>
            <a:ext cx="5032147" cy="400110"/>
          </a:xfrm>
          <a:prstGeom prst="rect">
            <a:avLst/>
          </a:prstGeom>
        </p:spPr>
        <p:txBody>
          <a:bodyPr wrap="none">
            <a:spAutoFit/>
          </a:bodyPr>
          <a:lstStyle/>
          <a:p>
            <a:r>
              <a:rPr lang="en-AU" sz="2000" u="sng" dirty="0" smtClean="0">
                <a:solidFill>
                  <a:srgbClr val="723C3D"/>
                </a:solidFill>
                <a:latin typeface="Calibri"/>
                <a:cs typeface="Calibri"/>
              </a:rPr>
              <a:t>http://</a:t>
            </a:r>
            <a:r>
              <a:rPr lang="en-AU" sz="2000" u="sng" dirty="0" err="1" smtClean="0">
                <a:solidFill>
                  <a:srgbClr val="723C3D"/>
                </a:solidFill>
                <a:latin typeface="Calibri"/>
                <a:cs typeface="Calibri"/>
              </a:rPr>
              <a:t>lab.environment.data.gov.au</a:t>
            </a:r>
            <a:r>
              <a:rPr lang="en-AU" sz="2000" u="sng" dirty="0" smtClean="0">
                <a:solidFill>
                  <a:srgbClr val="723C3D"/>
                </a:solidFill>
                <a:latin typeface="Calibri"/>
                <a:cs typeface="Calibri"/>
              </a:rPr>
              <a:t>/weather</a:t>
            </a:r>
            <a:endParaRPr lang="en-AU" sz="2000" u="sng" dirty="0">
              <a:solidFill>
                <a:srgbClr val="723C3D"/>
              </a:solidFill>
              <a:latin typeface="Calibri"/>
              <a:cs typeface="Calibri"/>
            </a:endParaRPr>
          </a:p>
        </p:txBody>
      </p:sp>
    </p:spTree>
    <p:extLst>
      <p:ext uri="{BB962C8B-B14F-4D97-AF65-F5344CB8AC3E}">
        <p14:creationId xmlns:p14="http://schemas.microsoft.com/office/powerpoint/2010/main" val="26806828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solidFill>
                  <a:srgbClr val="000000"/>
                </a:solidFill>
              </a:rPr>
              <a:t>Australian Hydrological Geospatial Fabric (</a:t>
            </a:r>
            <a:r>
              <a:rPr lang="en-AU" dirty="0" err="1" smtClean="0">
                <a:solidFill>
                  <a:srgbClr val="000000"/>
                </a:solidFill>
              </a:rPr>
              <a:t>Geofabric</a:t>
            </a:r>
            <a:r>
              <a:rPr lang="en-AU" dirty="0" smtClean="0">
                <a:solidFill>
                  <a:srgbClr val="000000"/>
                </a:solidFill>
              </a:rPr>
              <a:t>) Linked Data</a:t>
            </a:r>
            <a:endParaRPr lang="en-AU" dirty="0">
              <a:solidFill>
                <a:srgbClr val="000000"/>
              </a:solidFill>
            </a:endParaRPr>
          </a:p>
        </p:txBody>
      </p:sp>
      <p:sp>
        <p:nvSpPr>
          <p:cNvPr id="8" name="Rectangle 7"/>
          <p:cNvSpPr/>
          <p:nvPr/>
        </p:nvSpPr>
        <p:spPr>
          <a:xfrm>
            <a:off x="177800" y="6394390"/>
            <a:ext cx="5854162" cy="400110"/>
          </a:xfrm>
          <a:prstGeom prst="rect">
            <a:avLst/>
          </a:prstGeom>
        </p:spPr>
        <p:txBody>
          <a:bodyPr wrap="none">
            <a:spAutoFit/>
          </a:bodyPr>
          <a:lstStyle/>
          <a:p>
            <a:r>
              <a:rPr lang="en-AU" sz="2000" u="sng" dirty="0">
                <a:solidFill>
                  <a:srgbClr val="723C3D"/>
                </a:solidFill>
                <a:latin typeface="Calibri"/>
                <a:cs typeface="Calibri"/>
              </a:rPr>
              <a:t>http://</a:t>
            </a:r>
            <a:r>
              <a:rPr lang="en-AU" sz="2000" u="sng" dirty="0" err="1">
                <a:solidFill>
                  <a:srgbClr val="723C3D"/>
                </a:solidFill>
                <a:latin typeface="Calibri"/>
                <a:cs typeface="Calibri"/>
              </a:rPr>
              <a:t>environment.data.gov.au</a:t>
            </a:r>
            <a:r>
              <a:rPr lang="en-AU" sz="2000" u="sng" dirty="0">
                <a:solidFill>
                  <a:srgbClr val="723C3D"/>
                </a:solidFill>
                <a:latin typeface="Calibri"/>
                <a:cs typeface="Calibri"/>
              </a:rPr>
              <a:t>/water/id/catchment</a:t>
            </a:r>
          </a:p>
        </p:txBody>
      </p:sp>
      <p:pic>
        <p:nvPicPr>
          <p:cNvPr id="9" name="Picture 8" descr="Screen Shot 2016-03-18 at 4.23.0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1592478"/>
            <a:ext cx="5828747" cy="4630522"/>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a:blip r:embed="rId4"/>
          <a:stretch>
            <a:fillRect/>
          </a:stretch>
        </p:blipFill>
        <p:spPr>
          <a:xfrm>
            <a:off x="2857500" y="2111710"/>
            <a:ext cx="6197600" cy="424453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712406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Text Placeholder 3"/>
          <p:cNvSpPr>
            <a:spLocks noGrp="1"/>
          </p:cNvSpPr>
          <p:nvPr>
            <p:ph type="body" idx="1"/>
          </p:nvPr>
        </p:nvSpPr>
        <p:spPr/>
        <p:txBody>
          <a:bodyPr/>
          <a:lstStyle/>
          <a:p>
            <a:r>
              <a:rPr lang="en-US" dirty="0" smtClean="0">
                <a:hlinkClick r:id="rId2"/>
              </a:rPr>
              <a:t>http://linked.data.gov.au</a:t>
            </a:r>
            <a:endParaRPr lang="en-US" dirty="0" smtClean="0"/>
          </a:p>
          <a:p>
            <a:r>
              <a:rPr lang="en-US" dirty="0">
                <a:hlinkClick r:id="rId3"/>
              </a:rPr>
              <a:t>https://github.com/</a:t>
            </a:r>
            <a:r>
              <a:rPr lang="en-US" dirty="0" smtClean="0">
                <a:hlinkClick r:id="rId3"/>
              </a:rPr>
              <a:t>AGLDWG</a:t>
            </a:r>
            <a:endParaRPr lang="en-US" dirty="0" smtClean="0"/>
          </a:p>
          <a:p>
            <a:endParaRPr lang="en-US" dirty="0"/>
          </a:p>
        </p:txBody>
      </p:sp>
    </p:spTree>
    <p:extLst>
      <p:ext uri="{BB962C8B-B14F-4D97-AF65-F5344CB8AC3E}">
        <p14:creationId xmlns:p14="http://schemas.microsoft.com/office/powerpoint/2010/main" val="3143474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Why Linked DATA for Publishing Public Sector Information?</a:t>
            </a:r>
            <a:endParaRPr lang="en-US" sz="3200"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11866668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TextShape 1"/>
          <p:cNvSpPr txBox="1"/>
          <p:nvPr/>
        </p:nvSpPr>
        <p:spPr>
          <a:xfrm>
            <a:off x="457200" y="274680"/>
            <a:ext cx="8229240" cy="1142640"/>
          </a:xfrm>
          <a:prstGeom prst="rect">
            <a:avLst/>
          </a:prstGeom>
          <a:noFill/>
          <a:ln>
            <a:noFill/>
          </a:ln>
        </p:spPr>
        <p:txBody>
          <a:bodyPr anchor="ctr"/>
          <a:lstStyle/>
          <a:p>
            <a:endParaRPr/>
          </a:p>
        </p:txBody>
      </p:sp>
      <p:pic>
        <p:nvPicPr>
          <p:cNvPr id="3" name="Picture 2" descr="Screen Shot 2016-03-10 at 5.52.2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000" y="184188"/>
            <a:ext cx="7505700" cy="6534112"/>
          </a:xfrm>
          <a:prstGeom prst="rect">
            <a:avLst/>
          </a:prstGeom>
          <a:ln>
            <a:noFill/>
          </a:ln>
          <a:effectLst>
            <a:outerShdw blurRad="292100" dist="139700" dir="2700000" algn="tl" rotWithShape="0">
              <a:srgbClr val="333333">
                <a:alpha val="65000"/>
              </a:srgbClr>
            </a:outerShdw>
          </a:effectLst>
        </p:spPr>
      </p:pic>
      <p:sp>
        <p:nvSpPr>
          <p:cNvPr id="6" name="Rounded Rectangular Callout 5"/>
          <p:cNvSpPr/>
          <p:nvPr/>
        </p:nvSpPr>
        <p:spPr>
          <a:xfrm>
            <a:off x="2997200" y="342900"/>
            <a:ext cx="3086100" cy="1727200"/>
          </a:xfrm>
          <a:prstGeom prst="wedgeRoundRectCallout">
            <a:avLst/>
          </a:prstGeom>
          <a:solidFill>
            <a:schemeClr val="accent2">
              <a:lumMod val="20000"/>
              <a:lumOff val="80000"/>
              <a:alpha val="8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 name="TextShape 2"/>
          <p:cNvSpPr txBox="1"/>
          <p:nvPr/>
        </p:nvSpPr>
        <p:spPr>
          <a:xfrm>
            <a:off x="3177000" y="622300"/>
            <a:ext cx="2868200" cy="1157100"/>
          </a:xfrm>
          <a:prstGeom prst="rect">
            <a:avLst/>
          </a:prstGeom>
          <a:noFill/>
          <a:ln>
            <a:noFill/>
          </a:ln>
        </p:spPr>
        <p:txBody>
          <a:bodyPr anchor="b"/>
          <a:lstStyle/>
          <a:p>
            <a:pPr algn="ctr"/>
            <a:r>
              <a:rPr lang="en-AU" sz="2000" b="1" dirty="0" smtClean="0">
                <a:latin typeface="Avenir Light"/>
                <a:cs typeface="Avenir Light"/>
              </a:rPr>
              <a:t>111 </a:t>
            </a:r>
            <a:r>
              <a:rPr lang="en-AU" sz="2000" b="1" dirty="0">
                <a:latin typeface="Avenir Light"/>
                <a:cs typeface="Avenir Light"/>
              </a:rPr>
              <a:t>datasets</a:t>
            </a:r>
            <a:endParaRPr b="1" dirty="0">
              <a:latin typeface="Avenir Light"/>
              <a:cs typeface="Avenir Light"/>
            </a:endParaRPr>
          </a:p>
          <a:p>
            <a:pPr algn="ctr"/>
            <a:r>
              <a:rPr lang="en-AU" sz="2000" b="1" dirty="0" smtClean="0">
                <a:latin typeface="Avenir Light"/>
                <a:cs typeface="Avenir Light"/>
              </a:rPr>
              <a:t>18 organisations</a:t>
            </a:r>
          </a:p>
          <a:p>
            <a:pPr algn="ctr"/>
            <a:r>
              <a:rPr lang="en-AU" sz="2000" b="1" dirty="0" smtClean="0">
                <a:latin typeface="Avenir Light"/>
                <a:cs typeface="Avenir Light"/>
              </a:rPr>
              <a:t>2 </a:t>
            </a:r>
            <a:r>
              <a:rPr lang="en-AU" sz="2000" b="1" dirty="0">
                <a:latin typeface="Avenir Light"/>
                <a:cs typeface="Avenir Light"/>
              </a:rPr>
              <a:t>external data portals</a:t>
            </a:r>
            <a:endParaRPr b="1" dirty="0">
              <a:latin typeface="Avenir Light"/>
              <a:cs typeface="Avenir Light"/>
            </a:endParaRPr>
          </a:p>
          <a:p>
            <a:pPr algn="ctr"/>
            <a:r>
              <a:rPr lang="en-AU" sz="2000" b="1" dirty="0">
                <a:latin typeface="Avenir Light"/>
                <a:cs typeface="Avenir Light"/>
              </a:rPr>
              <a:t>3 levels of </a:t>
            </a:r>
            <a:r>
              <a:rPr lang="en-AU" sz="2000" b="1" dirty="0" smtClean="0">
                <a:latin typeface="Avenir Light"/>
                <a:cs typeface="Avenir Light"/>
              </a:rPr>
              <a:t>government</a:t>
            </a:r>
            <a:endParaRPr b="1" dirty="0">
              <a:latin typeface="Avenir Light"/>
              <a:cs typeface="Avenir Light"/>
            </a:endParaRPr>
          </a:p>
        </p:txBody>
      </p:sp>
    </p:spTree>
    <p:extLst>
      <p:ext uri="{BB962C8B-B14F-4D97-AF65-F5344CB8AC3E}">
        <p14:creationId xmlns:p14="http://schemas.microsoft.com/office/powerpoint/2010/main" val="25724503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00"/>
                </a:solidFill>
              </a:rPr>
              <a:t>Is data across these datasets referring to the same ‘</a:t>
            </a:r>
            <a:r>
              <a:rPr lang="en-US" dirty="0" smtClean="0">
                <a:solidFill>
                  <a:srgbClr val="723C3D"/>
                </a:solidFill>
              </a:rPr>
              <a:t>THING</a:t>
            </a:r>
            <a:r>
              <a:rPr lang="en-US" dirty="0" smtClean="0">
                <a:solidFill>
                  <a:srgbClr val="000000"/>
                </a:solidFill>
              </a:rPr>
              <a:t>’?</a:t>
            </a:r>
            <a:endParaRPr lang="en-US" dirty="0">
              <a:solidFill>
                <a:srgbClr val="000000"/>
              </a:solidFill>
            </a:endParaRPr>
          </a:p>
        </p:txBody>
      </p:sp>
      <p:sp>
        <p:nvSpPr>
          <p:cNvPr id="3" name="Content Placeholder 2"/>
          <p:cNvSpPr>
            <a:spLocks noGrp="1"/>
          </p:cNvSpPr>
          <p:nvPr>
            <p:ph idx="1"/>
          </p:nvPr>
        </p:nvSpPr>
        <p:spPr>
          <a:xfrm>
            <a:off x="457200" y="1600200"/>
            <a:ext cx="8229600" cy="4844242"/>
          </a:xfrm>
        </p:spPr>
        <p:txBody>
          <a:bodyPr>
            <a:normAutofit fontScale="70000" lnSpcReduction="20000"/>
          </a:bodyPr>
          <a:lstStyle/>
          <a:p>
            <a:pPr>
              <a:lnSpc>
                <a:spcPct val="120000"/>
              </a:lnSpc>
            </a:pPr>
            <a:endParaRPr lang="en-US" sz="2300" dirty="0" smtClean="0"/>
          </a:p>
          <a:p>
            <a:pPr>
              <a:lnSpc>
                <a:spcPct val="120000"/>
              </a:lnSpc>
            </a:pPr>
            <a:r>
              <a:rPr lang="en-US" dirty="0" smtClean="0"/>
              <a:t>The </a:t>
            </a:r>
            <a:r>
              <a:rPr lang="en-US" b="1" dirty="0" smtClean="0"/>
              <a:t>concept</a:t>
            </a:r>
            <a:r>
              <a:rPr lang="en-US" dirty="0" smtClean="0"/>
              <a:t> of a ‘School’ (or ‘Primary School’, ‘High School’ etc.)</a:t>
            </a:r>
          </a:p>
          <a:p>
            <a:pPr>
              <a:lnSpc>
                <a:spcPct val="120000"/>
              </a:lnSpc>
            </a:pPr>
            <a:r>
              <a:rPr lang="en-US" dirty="0" smtClean="0"/>
              <a:t>‘School’ </a:t>
            </a:r>
            <a:r>
              <a:rPr lang="en-US" b="1" dirty="0" smtClean="0"/>
              <a:t>attributes</a:t>
            </a:r>
            <a:r>
              <a:rPr lang="en-US" dirty="0" smtClean="0"/>
              <a:t>, such as a ‘catchment area’</a:t>
            </a:r>
            <a:endParaRPr lang="en-US" dirty="0"/>
          </a:p>
          <a:p>
            <a:pPr>
              <a:lnSpc>
                <a:spcPct val="120000"/>
              </a:lnSpc>
            </a:pPr>
            <a:r>
              <a:rPr lang="en-US" dirty="0" smtClean="0"/>
              <a:t>A specific School, e.g. ‘Canberra Grammar’ and its:</a:t>
            </a:r>
          </a:p>
          <a:p>
            <a:pPr lvl="1">
              <a:lnSpc>
                <a:spcPct val="120000"/>
              </a:lnSpc>
            </a:pPr>
            <a:r>
              <a:rPr lang="en-US" dirty="0" smtClean="0"/>
              <a:t>longitudinal </a:t>
            </a:r>
            <a:r>
              <a:rPr lang="en-US" dirty="0"/>
              <a:t>information</a:t>
            </a:r>
          </a:p>
          <a:p>
            <a:pPr lvl="1">
              <a:lnSpc>
                <a:spcPct val="120000"/>
              </a:lnSpc>
            </a:pPr>
            <a:r>
              <a:rPr lang="en-US" dirty="0" smtClean="0"/>
              <a:t>location information</a:t>
            </a:r>
          </a:p>
          <a:p>
            <a:pPr lvl="1">
              <a:lnSpc>
                <a:spcPct val="120000"/>
              </a:lnSpc>
            </a:pPr>
            <a:r>
              <a:rPr lang="en-US" dirty="0" smtClean="0"/>
              <a:t>NAPLAN test results</a:t>
            </a:r>
            <a:endParaRPr lang="en-US" dirty="0"/>
          </a:p>
          <a:p>
            <a:pPr marL="0" indent="0">
              <a:buNone/>
            </a:pPr>
            <a:endParaRPr lang="en-US" dirty="0" smtClean="0"/>
          </a:p>
          <a:p>
            <a:pPr marL="0" indent="0">
              <a:buNone/>
            </a:pPr>
            <a:r>
              <a:rPr lang="en-US" dirty="0" smtClean="0"/>
              <a:t>How can you </a:t>
            </a:r>
            <a:r>
              <a:rPr lang="en-US" b="1" u="sng" dirty="0" smtClean="0"/>
              <a:t>reuse/link</a:t>
            </a:r>
            <a:r>
              <a:rPr lang="en-US" b="1" dirty="0" smtClean="0"/>
              <a:t> </a:t>
            </a:r>
            <a:r>
              <a:rPr lang="en-US" dirty="0" smtClean="0"/>
              <a:t>this information across datasets?</a:t>
            </a:r>
          </a:p>
        </p:txBody>
      </p:sp>
    </p:spTree>
    <p:extLst>
      <p:ext uri="{BB962C8B-B14F-4D97-AF65-F5344CB8AC3E}">
        <p14:creationId xmlns:p14="http://schemas.microsoft.com/office/powerpoint/2010/main" val="6098734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r>
              <a:rPr lang="en-AU" sz="3200" dirty="0" smtClean="0"/>
              <a:t>We have a standardi</a:t>
            </a:r>
            <a:r>
              <a:rPr lang="en-AU" sz="3200" dirty="0"/>
              <a:t>s</a:t>
            </a:r>
            <a:r>
              <a:rPr lang="en-AU" sz="3200" dirty="0" smtClean="0"/>
              <a:t>ed method of reusing/linking documents on the Web</a:t>
            </a:r>
            <a:endParaRPr lang="en-AU" sz="3200" dirty="0"/>
          </a:p>
        </p:txBody>
      </p:sp>
      <p:sp>
        <p:nvSpPr>
          <p:cNvPr id="7" name="Subtitle 6"/>
          <p:cNvSpPr>
            <a:spLocks noGrp="1"/>
          </p:cNvSpPr>
          <p:nvPr>
            <p:ph type="subTitle" idx="1"/>
          </p:nvPr>
        </p:nvSpPr>
        <p:spPr/>
        <p:txBody>
          <a:bodyPr/>
          <a:lstStyle/>
          <a:p>
            <a:r>
              <a:rPr lang="en-US" b="1" dirty="0" smtClean="0">
                <a:solidFill>
                  <a:srgbClr val="672020"/>
                </a:solidFill>
              </a:rPr>
              <a:t>Hyperlinks</a:t>
            </a:r>
            <a:endParaRPr lang="en-US" b="1" dirty="0">
              <a:solidFill>
                <a:srgbClr val="672020"/>
              </a:solidFill>
            </a:endParaRPr>
          </a:p>
        </p:txBody>
      </p:sp>
    </p:spTree>
    <p:extLst>
      <p:ext uri="{BB962C8B-B14F-4D97-AF65-F5344CB8AC3E}">
        <p14:creationId xmlns:p14="http://schemas.microsoft.com/office/powerpoint/2010/main" val="32117371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solidFill>
                  <a:srgbClr val="000000"/>
                </a:solidFill>
              </a:rPr>
              <a:t>Traditional Web = Internet + Documents + Links</a:t>
            </a:r>
            <a:endParaRPr lang="en-US" sz="2800" dirty="0">
              <a:solidFill>
                <a:srgbClr val="000000"/>
              </a:solidFill>
            </a:endParaRPr>
          </a:p>
        </p:txBody>
      </p:sp>
      <p:pic>
        <p:nvPicPr>
          <p:cNvPr id="8" name="Picture 7" descr="Screen Shot 2016-03-14 at 3.44.2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9300" y="1253244"/>
            <a:ext cx="5760000" cy="438016"/>
          </a:xfrm>
          <a:prstGeom prst="rect">
            <a:avLst/>
          </a:prstGeom>
        </p:spPr>
      </p:pic>
      <p:pic>
        <p:nvPicPr>
          <p:cNvPr id="3" name="Picture 2" descr="Screen Shot 2016-03-14 at 3.40.59 pm.png"/>
          <p:cNvPicPr>
            <a:picLocks noChangeAspect="1"/>
          </p:cNvPicPr>
          <p:nvPr/>
        </p:nvPicPr>
        <p:blipFill rotWithShape="1">
          <a:blip r:embed="rId4">
            <a:extLst>
              <a:ext uri="{28A0092B-C50C-407E-A947-70E740481C1C}">
                <a14:useLocalDpi xmlns:a14="http://schemas.microsoft.com/office/drawing/2010/main" val="0"/>
              </a:ext>
            </a:extLst>
          </a:blip>
          <a:srcRect t="-1" b="2857"/>
          <a:stretch/>
        </p:blipFill>
        <p:spPr>
          <a:xfrm>
            <a:off x="139700" y="2880900"/>
            <a:ext cx="5760000" cy="3796464"/>
          </a:xfrm>
          <a:prstGeom prst="rect">
            <a:avLst/>
          </a:prstGeom>
          <a:ln>
            <a:noFill/>
          </a:ln>
          <a:effectLst>
            <a:outerShdw blurRad="292100" dist="139700" dir="2700000" algn="tl" rotWithShape="0">
              <a:srgbClr val="333333">
                <a:alpha val="65000"/>
              </a:srgbClr>
            </a:outerShdw>
          </a:effectLst>
        </p:spPr>
      </p:pic>
      <p:pic>
        <p:nvPicPr>
          <p:cNvPr id="9" name="Picture 8" descr="Screen Shot 2016-03-14 at 3.45.45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699" y="2451100"/>
            <a:ext cx="5760000" cy="438016"/>
          </a:xfrm>
          <a:prstGeom prst="rect">
            <a:avLst/>
          </a:prstGeom>
        </p:spPr>
      </p:pic>
      <p:pic>
        <p:nvPicPr>
          <p:cNvPr id="5" name="Picture 4" descr="Screen Shot 2016-03-14 at 3.43.15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3243" y="1701800"/>
            <a:ext cx="5760000" cy="4584768"/>
          </a:xfrm>
          <a:prstGeom prst="rect">
            <a:avLst/>
          </a:prstGeom>
          <a:ln>
            <a:noFill/>
          </a:ln>
          <a:effectLst>
            <a:outerShdw blurRad="292100" dist="139700" dir="2700000" algn="tl" rotWithShape="0">
              <a:srgbClr val="333333">
                <a:alpha val="65000"/>
              </a:srgbClr>
            </a:outerShdw>
          </a:effectLst>
        </p:spPr>
      </p:pic>
      <p:sp>
        <p:nvSpPr>
          <p:cNvPr id="13" name="Oval 12"/>
          <p:cNvSpPr/>
          <p:nvPr/>
        </p:nvSpPr>
        <p:spPr>
          <a:xfrm>
            <a:off x="1244600" y="5321300"/>
            <a:ext cx="2146300" cy="558800"/>
          </a:xfrm>
          <a:prstGeom prst="ellipse">
            <a:avLst/>
          </a:prstGeom>
          <a:noFill/>
          <a:ln w="381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3924300" y="1193800"/>
            <a:ext cx="3581400" cy="558800"/>
          </a:xfrm>
          <a:prstGeom prst="ellipse">
            <a:avLst/>
          </a:prstGeom>
          <a:noFill/>
          <a:ln w="381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Arrow Connector 17"/>
          <p:cNvCxnSpPr>
            <a:stCxn id="13" idx="7"/>
            <a:endCxn id="14" idx="4"/>
          </p:cNvCxnSpPr>
          <p:nvPr/>
        </p:nvCxnSpPr>
        <p:spPr>
          <a:xfrm flipV="1">
            <a:off x="3076582" y="1752600"/>
            <a:ext cx="2638418" cy="3650534"/>
          </a:xfrm>
          <a:prstGeom prst="straightConnector1">
            <a:avLst/>
          </a:prstGeom>
          <a:noFill/>
          <a:ln w="38100">
            <a:solidFill>
              <a:schemeClr val="accent2">
                <a:lumMod val="75000"/>
              </a:schemeClr>
            </a:solidFill>
            <a:tailEnd type="triangle" w="med" len="lg"/>
          </a:ln>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609202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00"/>
                </a:solidFill>
              </a:rPr>
              <a:t>Can we use hyperlinks do link data?</a:t>
            </a:r>
            <a:endParaRPr lang="en-US" dirty="0">
              <a:solidFill>
                <a:srgbClr val="000000"/>
              </a:solidFill>
            </a:endParaRPr>
          </a:p>
        </p:txBody>
      </p:sp>
      <p:sp>
        <p:nvSpPr>
          <p:cNvPr id="3" name="Content Placeholder 2"/>
          <p:cNvSpPr>
            <a:spLocks noGrp="1"/>
          </p:cNvSpPr>
          <p:nvPr>
            <p:ph idx="1"/>
          </p:nvPr>
        </p:nvSpPr>
        <p:spPr/>
        <p:txBody>
          <a:bodyPr>
            <a:normAutofit/>
          </a:bodyPr>
          <a:lstStyle/>
          <a:p>
            <a:pPr>
              <a:lnSpc>
                <a:spcPct val="110000"/>
              </a:lnSpc>
            </a:pPr>
            <a:r>
              <a:rPr lang="en-US" dirty="0" smtClean="0"/>
              <a:t>Hyperlinks are used to link </a:t>
            </a:r>
            <a:r>
              <a:rPr lang="en-US" b="1" dirty="0" smtClean="0"/>
              <a:t>documents</a:t>
            </a:r>
          </a:p>
          <a:p>
            <a:pPr>
              <a:lnSpc>
                <a:spcPct val="110000"/>
              </a:lnSpc>
            </a:pPr>
            <a:r>
              <a:rPr lang="en-US" dirty="0" smtClean="0"/>
              <a:t>We want to reuse/link </a:t>
            </a:r>
            <a:r>
              <a:rPr lang="en-US" b="1" dirty="0" smtClean="0"/>
              <a:t>‘</a:t>
            </a:r>
            <a:r>
              <a:rPr lang="en-US" b="1" i="1" dirty="0" smtClean="0">
                <a:solidFill>
                  <a:srgbClr val="723C3D"/>
                </a:solidFill>
              </a:rPr>
              <a:t>THINGS</a:t>
            </a:r>
            <a:r>
              <a:rPr lang="en-US" b="1" dirty="0" smtClean="0"/>
              <a:t>’</a:t>
            </a:r>
          </a:p>
          <a:p>
            <a:pPr lvl="1">
              <a:lnSpc>
                <a:spcPct val="110000"/>
              </a:lnSpc>
            </a:pPr>
            <a:r>
              <a:rPr lang="en-US" dirty="0" smtClean="0"/>
              <a:t>These ‘</a:t>
            </a:r>
            <a:r>
              <a:rPr lang="en-US" i="1" dirty="0" smtClean="0">
                <a:solidFill>
                  <a:srgbClr val="723C3D"/>
                </a:solidFill>
              </a:rPr>
              <a:t>THINGS</a:t>
            </a:r>
            <a:r>
              <a:rPr lang="en-US" i="1" dirty="0" smtClean="0"/>
              <a:t>’ </a:t>
            </a:r>
            <a:r>
              <a:rPr lang="en-US" b="1" i="1" dirty="0" smtClean="0"/>
              <a:t>might</a:t>
            </a:r>
            <a:r>
              <a:rPr lang="en-US" dirty="0" smtClean="0"/>
              <a:t> be described in documents …</a:t>
            </a:r>
          </a:p>
          <a:p>
            <a:pPr marL="720725" lvl="1" indent="0">
              <a:lnSpc>
                <a:spcPct val="110000"/>
              </a:lnSpc>
              <a:buNone/>
            </a:pPr>
            <a:r>
              <a:rPr lang="en-US" dirty="0" smtClean="0"/>
              <a:t>… but the information we publish is about the </a:t>
            </a:r>
            <a:r>
              <a:rPr lang="en-US" i="1" dirty="0" smtClean="0"/>
              <a:t>‘</a:t>
            </a:r>
            <a:r>
              <a:rPr lang="en-US" i="1" dirty="0" smtClean="0">
                <a:solidFill>
                  <a:srgbClr val="723C3D"/>
                </a:solidFill>
              </a:rPr>
              <a:t>THING</a:t>
            </a:r>
            <a:r>
              <a:rPr lang="en-US" i="1" dirty="0" smtClean="0"/>
              <a:t>’</a:t>
            </a:r>
            <a:r>
              <a:rPr lang="en-US" dirty="0" smtClean="0"/>
              <a:t>, not the document</a:t>
            </a:r>
          </a:p>
        </p:txBody>
      </p:sp>
    </p:spTree>
    <p:extLst>
      <p:ext uri="{BB962C8B-B14F-4D97-AF65-F5344CB8AC3E}">
        <p14:creationId xmlns:p14="http://schemas.microsoft.com/office/powerpoint/2010/main" val="32369038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84200" y="2130425"/>
            <a:ext cx="7899400" cy="1470025"/>
          </a:xfrm>
        </p:spPr>
        <p:txBody>
          <a:bodyPr>
            <a:noAutofit/>
          </a:bodyPr>
          <a:lstStyle/>
          <a:p>
            <a:r>
              <a:rPr lang="en-AU" sz="3200" dirty="0" smtClean="0"/>
              <a:t>There is a standardised method of publishing data about ‘</a:t>
            </a:r>
            <a:r>
              <a:rPr lang="en-AU" sz="3200" i="1" dirty="0" smtClean="0">
                <a:solidFill>
                  <a:srgbClr val="723C3D"/>
                </a:solidFill>
              </a:rPr>
              <a:t>THINGS</a:t>
            </a:r>
            <a:r>
              <a:rPr lang="en-AU" sz="3200" dirty="0" smtClean="0"/>
              <a:t>’ and reuse/link them</a:t>
            </a:r>
            <a:endParaRPr lang="en-AU" sz="3200" dirty="0"/>
          </a:p>
        </p:txBody>
      </p:sp>
      <p:sp>
        <p:nvSpPr>
          <p:cNvPr id="2" name="Subtitle 1"/>
          <p:cNvSpPr>
            <a:spLocks noGrp="1"/>
          </p:cNvSpPr>
          <p:nvPr>
            <p:ph type="subTitle" idx="1"/>
          </p:nvPr>
        </p:nvSpPr>
        <p:spPr/>
        <p:txBody>
          <a:bodyPr/>
          <a:lstStyle/>
          <a:p>
            <a:r>
              <a:rPr lang="en-US" b="1" dirty="0" smtClean="0">
                <a:solidFill>
                  <a:srgbClr val="672020"/>
                </a:solidFill>
                <a:cs typeface="Calibri"/>
              </a:rPr>
              <a:t>Linked Data</a:t>
            </a:r>
            <a:endParaRPr lang="en-US" dirty="0"/>
          </a:p>
        </p:txBody>
      </p:sp>
    </p:spTree>
    <p:extLst>
      <p:ext uri="{BB962C8B-B14F-4D97-AF65-F5344CB8AC3E}">
        <p14:creationId xmlns:p14="http://schemas.microsoft.com/office/powerpoint/2010/main" val="36533738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34971</TotalTime>
  <Words>3353</Words>
  <Application>Microsoft Macintosh PowerPoint</Application>
  <PresentationFormat>On-screen Show (4:3)</PresentationFormat>
  <Paragraphs>348</Paragraphs>
  <Slides>29</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Avenir Light</vt:lpstr>
      <vt:lpstr>Calibri</vt:lpstr>
      <vt:lpstr>Courier</vt:lpstr>
      <vt:lpstr>ＭＳ Ｐゴシック</vt:lpstr>
      <vt:lpstr>Symbol</vt:lpstr>
      <vt:lpstr>Office Theme</vt:lpstr>
      <vt:lpstr>Examining best practice methods for publishing structured data and linking government data  </vt:lpstr>
      <vt:lpstr>Australian Government Linked Data Working Group</vt:lpstr>
      <vt:lpstr>Why Linked DATA for Publishing Public Sector Information?</vt:lpstr>
      <vt:lpstr>PowerPoint Presentation</vt:lpstr>
      <vt:lpstr>Is data across these datasets referring to the same ‘THING’?</vt:lpstr>
      <vt:lpstr>We have a standardised method of reusing/linking documents on the Web</vt:lpstr>
      <vt:lpstr>Traditional Web = Internet + Documents + Links</vt:lpstr>
      <vt:lpstr>Can we use hyperlinks do link data?</vt:lpstr>
      <vt:lpstr>There is a standardised method of publishing data about ‘THINGS’ and reuse/link them</vt:lpstr>
      <vt:lpstr>Linked Data principles</vt:lpstr>
      <vt:lpstr>1. Use URIs to name ‘THINGS’</vt:lpstr>
      <vt:lpstr>1. Use URIs to name ‘THINGS’</vt:lpstr>
      <vt:lpstr>1. Use URIs to name ‘THINGS’</vt:lpstr>
      <vt:lpstr>2. Use URLs for those ‘THINGS’ if possible</vt:lpstr>
      <vt:lpstr>3. Provide useful information at that URL</vt:lpstr>
      <vt:lpstr>3. Provide useful information at that URL</vt:lpstr>
      <vt:lpstr>3. Provide useful information at that URL</vt:lpstr>
      <vt:lpstr>3. Provide useful information at that URL</vt:lpstr>
      <vt:lpstr>3. Provide useful information at that URL</vt:lpstr>
      <vt:lpstr>4. Include links</vt:lpstr>
      <vt:lpstr>the Role of the Australian Government Linked Data Working Group</vt:lpstr>
      <vt:lpstr>Government wide guidelines for URIs</vt:lpstr>
      <vt:lpstr>Proposed URI guidelines</vt:lpstr>
      <vt:lpstr>Example Australian Government Linked Data</vt:lpstr>
      <vt:lpstr>Australian Governments’ Interactive Functions Thesaurus (AGIFT)</vt:lpstr>
      <vt:lpstr>ACORN-SAT Linked Data</vt:lpstr>
      <vt:lpstr>Weather Observations Linked Data</vt:lpstr>
      <vt:lpstr>Australian Hydrological Geospatial Fabric (Geofabric) Linked Data</vt:lpstr>
      <vt:lpstr>Questions?</vt:lpstr>
    </vt:vector>
  </TitlesOfParts>
  <Manager/>
  <Company/>
  <LinksUpToDate>false</LinksUpToDate>
  <SharedDoc>false</SharedDoc>
  <HyperlinkBase/>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AGLDWG</dc:title>
  <dc:subject/>
  <dc:creator>Armin Haller</dc:creator>
  <cp:keywords/>
  <dc:description/>
  <cp:lastModifiedBy>Nicholas Car</cp:lastModifiedBy>
  <cp:revision>1483</cp:revision>
  <dcterms:created xsi:type="dcterms:W3CDTF">2011-12-04T20:18:07Z</dcterms:created>
  <dcterms:modified xsi:type="dcterms:W3CDTF">2017-08-18T10:57:49Z</dcterms:modified>
  <cp:category/>
</cp:coreProperties>
</file>