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32"/>
  </p:notesMasterIdLst>
  <p:sldIdLst>
    <p:sldId id="256" r:id="rId2"/>
    <p:sldId id="286" r:id="rId3"/>
    <p:sldId id="288" r:id="rId4"/>
    <p:sldId id="289" r:id="rId5"/>
    <p:sldId id="291" r:id="rId6"/>
    <p:sldId id="292" r:id="rId7"/>
    <p:sldId id="293" r:id="rId8"/>
    <p:sldId id="294" r:id="rId9"/>
    <p:sldId id="295" r:id="rId10"/>
    <p:sldId id="257" r:id="rId11"/>
    <p:sldId id="279" r:id="rId12"/>
    <p:sldId id="258" r:id="rId13"/>
    <p:sldId id="266" r:id="rId14"/>
    <p:sldId id="301" r:id="rId15"/>
    <p:sldId id="300" r:id="rId16"/>
    <p:sldId id="299" r:id="rId17"/>
    <p:sldId id="298" r:id="rId18"/>
    <p:sldId id="302" r:id="rId19"/>
    <p:sldId id="296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275" r:id="rId31"/>
  </p:sldIdLst>
  <p:sldSz cx="9144000" cy="6858000" type="screen4x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holas.car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1902"/>
    <a:srgbClr val="E4E4E4"/>
    <a:srgbClr val="234061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/>
    <p:restoredTop sz="94635"/>
  </p:normalViewPr>
  <p:slideViewPr>
    <p:cSldViewPr snapToGrid="0" snapToObjects="1">
      <p:cViewPr varScale="1">
        <p:scale>
          <a:sx n="82" d="100"/>
          <a:sy n="82" d="100"/>
        </p:scale>
        <p:origin x="14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2945862" cy="49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50294" y="1"/>
            <a:ext cx="2945862" cy="49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427766"/>
            <a:ext cx="2945862" cy="497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50294" y="9427766"/>
            <a:ext cx="2945862" cy="497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3850294" y="9427766"/>
            <a:ext cx="2945862" cy="497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79464" y="4714653"/>
            <a:ext cx="5438700" cy="44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sldNum" idx="12"/>
          </p:nvPr>
        </p:nvSpPr>
        <p:spPr>
          <a:xfrm>
            <a:off x="3850294" y="9427766"/>
            <a:ext cx="2946000" cy="497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511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79464" y="4714653"/>
            <a:ext cx="5438700" cy="44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sldNum" idx="12"/>
          </p:nvPr>
        </p:nvSpPr>
        <p:spPr>
          <a:xfrm>
            <a:off x="3850294" y="9427766"/>
            <a:ext cx="2946000" cy="497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28056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79464" y="4714653"/>
            <a:ext cx="5438700" cy="44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sldNum" idx="12"/>
          </p:nvPr>
        </p:nvSpPr>
        <p:spPr>
          <a:xfrm>
            <a:off x="3850294" y="9427766"/>
            <a:ext cx="2946000" cy="497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2266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79464" y="4714653"/>
            <a:ext cx="5438700" cy="44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sldNum" idx="12"/>
          </p:nvPr>
        </p:nvSpPr>
        <p:spPr>
          <a:xfrm>
            <a:off x="3850294" y="9427766"/>
            <a:ext cx="2946000" cy="497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9634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79464" y="4714653"/>
            <a:ext cx="5438700" cy="44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sldNum" idx="12"/>
          </p:nvPr>
        </p:nvSpPr>
        <p:spPr>
          <a:xfrm>
            <a:off x="3850294" y="9427766"/>
            <a:ext cx="2946000" cy="497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53860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79464" y="4714653"/>
            <a:ext cx="5438700" cy="44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sldNum" idx="12"/>
          </p:nvPr>
        </p:nvSpPr>
        <p:spPr>
          <a:xfrm>
            <a:off x="3850294" y="9427766"/>
            <a:ext cx="2946000" cy="497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97755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79464" y="4714653"/>
            <a:ext cx="5438700" cy="44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sldNum" idx="12"/>
          </p:nvPr>
        </p:nvSpPr>
        <p:spPr>
          <a:xfrm>
            <a:off x="3850294" y="9427766"/>
            <a:ext cx="2946000" cy="497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35646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3850294" y="9427766"/>
            <a:ext cx="2945862" cy="497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9994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3850294" y="9427766"/>
            <a:ext cx="2945862" cy="497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79464" y="4714653"/>
            <a:ext cx="5438700" cy="44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3850294" y="9427766"/>
            <a:ext cx="2946000" cy="497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336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79464" y="4714653"/>
            <a:ext cx="5438700" cy="44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3850294" y="9427766"/>
            <a:ext cx="2946000" cy="497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79464" y="4714653"/>
            <a:ext cx="5438700" cy="44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sldNum" idx="12"/>
          </p:nvPr>
        </p:nvSpPr>
        <p:spPr>
          <a:xfrm>
            <a:off x="3850294" y="9427766"/>
            <a:ext cx="2946000" cy="497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79464" y="4714653"/>
            <a:ext cx="5438700" cy="44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sldNum" idx="12"/>
          </p:nvPr>
        </p:nvSpPr>
        <p:spPr>
          <a:xfrm>
            <a:off x="3850294" y="9427766"/>
            <a:ext cx="2946000" cy="497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070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79464" y="4714653"/>
            <a:ext cx="5438700" cy="44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sldNum" idx="12"/>
          </p:nvPr>
        </p:nvSpPr>
        <p:spPr>
          <a:xfrm>
            <a:off x="3850294" y="9427766"/>
            <a:ext cx="2946000" cy="497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6395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79464" y="4714653"/>
            <a:ext cx="5438700" cy="44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sldNum" idx="12"/>
          </p:nvPr>
        </p:nvSpPr>
        <p:spPr>
          <a:xfrm>
            <a:off x="3850294" y="9427766"/>
            <a:ext cx="2946000" cy="497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790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400"/>
              <a:buFont typeface="Avenir"/>
              <a:buNone/>
              <a:defRPr sz="4400" b="1" i="0" u="none" strike="noStrike" cap="none">
                <a:solidFill>
                  <a:srgbClr val="24406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400"/>
              <a:buFont typeface="Avenir"/>
              <a:buNone/>
              <a:defRPr sz="4400" b="1" i="0" u="none" strike="noStrike" cap="none">
                <a:solidFill>
                  <a:srgbClr val="24406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44500" algn="l" rtl="0">
              <a:spcBef>
                <a:spcPts val="1000"/>
              </a:spcBef>
              <a:spcAft>
                <a:spcPts val="0"/>
              </a:spcAft>
              <a:buClr>
                <a:srgbClr val="24406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24406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406400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400"/>
              <a:buFont typeface="Avenir"/>
              <a:buNone/>
              <a:defRPr sz="4400" b="1" i="0" u="none" strike="noStrike" cap="none">
                <a:solidFill>
                  <a:srgbClr val="24406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44500" algn="l" rtl="0">
              <a:spcBef>
                <a:spcPts val="1000"/>
              </a:spcBef>
              <a:spcAft>
                <a:spcPts val="0"/>
              </a:spcAft>
              <a:buClr>
                <a:srgbClr val="24406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24406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406400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400"/>
              <a:buFont typeface="Avenir"/>
              <a:buNone/>
              <a:defRPr sz="4400" b="1" i="0" u="none" strike="noStrike" cap="none">
                <a:solidFill>
                  <a:srgbClr val="24406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1000"/>
              </a:spcBef>
              <a:spcAft>
                <a:spcPts val="0"/>
              </a:spcAft>
              <a:buClr>
                <a:srgbClr val="24406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4406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1000"/>
              </a:spcBef>
              <a:spcAft>
                <a:spcPts val="0"/>
              </a:spcAft>
              <a:buClr>
                <a:srgbClr val="24406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4406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400"/>
              <a:buFont typeface="Avenir"/>
              <a:buNone/>
              <a:defRPr sz="4400" b="1" i="0" u="none" strike="noStrike" cap="none">
                <a:solidFill>
                  <a:srgbClr val="24406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44500" algn="l" rtl="0">
              <a:spcBef>
                <a:spcPts val="1000"/>
              </a:spcBef>
              <a:spcAft>
                <a:spcPts val="0"/>
              </a:spcAft>
              <a:buClr>
                <a:srgbClr val="24406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24406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406400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000"/>
              <a:buFont typeface="Avenir"/>
              <a:buNone/>
              <a:defRPr sz="4000" b="1" i="0" u="none" strike="noStrike" cap="none">
                <a:solidFill>
                  <a:srgbClr val="24406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400"/>
              <a:buFont typeface="Avenir"/>
              <a:buNone/>
              <a:defRPr sz="4400" b="1" i="0" u="none" strike="noStrike" cap="none">
                <a:solidFill>
                  <a:srgbClr val="24406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244061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24406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1000"/>
              </a:spcBef>
              <a:spcAft>
                <a:spcPts val="0"/>
              </a:spcAft>
              <a:buClr>
                <a:srgbClr val="24406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4406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55600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244061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24406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1000"/>
              </a:spcBef>
              <a:spcAft>
                <a:spcPts val="0"/>
              </a:spcAft>
              <a:buClr>
                <a:srgbClr val="24406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4406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55600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400"/>
              <a:buFont typeface="Avenir"/>
              <a:buNone/>
              <a:defRPr sz="4400" b="1" i="0" u="none" strike="noStrike" cap="none">
                <a:solidFill>
                  <a:srgbClr val="24406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Avenir"/>
              <a:buNone/>
              <a:defRPr sz="2000" b="1" i="0" u="none" strike="noStrike" cap="none">
                <a:solidFill>
                  <a:srgbClr val="24406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1000"/>
              </a:spcBef>
              <a:spcAft>
                <a:spcPts val="0"/>
              </a:spcAft>
              <a:buClr>
                <a:srgbClr val="24406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24406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406400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24406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4406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Avenir"/>
              <a:buNone/>
              <a:defRPr sz="2000" b="1" i="0" u="none" strike="noStrike" cap="none">
                <a:solidFill>
                  <a:srgbClr val="24406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1000"/>
              </a:spcBef>
              <a:spcAft>
                <a:spcPts val="0"/>
              </a:spcAft>
              <a:buClr>
                <a:srgbClr val="244061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4406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24406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4406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400"/>
              <a:buFont typeface="Avenir"/>
              <a:buNone/>
              <a:defRPr sz="4400" b="1" i="0" u="none" strike="noStrike" cap="none">
                <a:solidFill>
                  <a:srgbClr val="24406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44500" algn="l" rtl="0">
              <a:spcBef>
                <a:spcPts val="1000"/>
              </a:spcBef>
              <a:spcAft>
                <a:spcPts val="0"/>
              </a:spcAft>
              <a:buClr>
                <a:srgbClr val="24406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24406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406400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hyperlink" Target="http://linked.data.gov.au/" TargetMode="External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hyperlink" Target="https://www.pc.gov.au/inquiries/completed/data-access/report" TargetMode="External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github.com/AGLDWG" TargetMode="External"/><Relationship Id="rId5" Type="http://schemas.openxmlformats.org/officeDocument/2006/relationships/hyperlink" Target="http://linked.data.gov.au/" TargetMode="Externa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test.linked.data.gov.au/dataset/auor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test.linked.data.gov.au/org/O-000928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test.linked.data.gov.au/org/O-000928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linked.data.gov.au/join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nicholas.car@csiro.au" TargetMode="External"/><Relationship Id="rId4" Type="http://schemas.openxmlformats.org/officeDocument/2006/relationships/hyperlink" Target="http://linked.data.gov.au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4E4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subTitle" idx="1"/>
          </p:nvPr>
        </p:nvSpPr>
        <p:spPr>
          <a:xfrm>
            <a:off x="713067" y="3886200"/>
            <a:ext cx="7717865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AU" sz="2600" b="0" i="0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Nicholas Car</a:t>
            </a:r>
            <a:endParaRPr dirty="0"/>
          </a:p>
          <a:p>
            <a:pPr marL="0" marR="0" lvl="0" indent="0" algn="ctr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</a:pPr>
            <a:r>
              <a:rPr lang="en-US" sz="2000" i="1" dirty="0"/>
              <a:t>Co-Chair AGLDWG</a:t>
            </a:r>
            <a:r>
              <a:rPr lang="en-US" sz="2000" b="0" i="0" u="none" strike="noStrike" cap="none" dirty="0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rPr>
              <a:t>, Senior Experimental Scientist, CSIRO</a:t>
            </a:r>
          </a:p>
          <a:p>
            <a:pPr marL="0" indent="0">
              <a:spcBef>
                <a:spcPts val="1600"/>
              </a:spcBef>
              <a:buSzPts val="2000"/>
            </a:pPr>
            <a:r>
              <a:rPr lang="en-US" sz="2000" i="1" dirty="0"/>
              <a:t>For the Open Data Community Meet-up, 2018-07-20</a:t>
            </a:r>
            <a:endParaRPr lang="en-US" sz="2000" dirty="0"/>
          </a:p>
          <a:p>
            <a:pPr marL="0" marR="0" lvl="0" indent="0" algn="ctr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888888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A58A74-F391-414D-87D5-E11D64BE2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1525" y="5747313"/>
            <a:ext cx="960947" cy="96094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631B793-05A2-46E8-A722-0CA6E37776FA}"/>
              </a:ext>
            </a:extLst>
          </p:cNvPr>
          <p:cNvSpPr/>
          <p:nvPr/>
        </p:nvSpPr>
        <p:spPr>
          <a:xfrm>
            <a:off x="4677569" y="2243486"/>
            <a:ext cx="3420295" cy="717511"/>
          </a:xfrm>
          <a:prstGeom prst="rect">
            <a:avLst/>
          </a:prstGeom>
          <a:solidFill>
            <a:srgbClr val="E4E4E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400"/>
              <a:buFont typeface="Avenir"/>
              <a:buNone/>
            </a:pPr>
            <a:r>
              <a:rPr lang="en-US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New methods of governing Linked Data</a:t>
            </a:r>
            <a:endParaRPr sz="4400" b="1" i="0" u="none" strike="noStrike" cap="none" dirty="0">
              <a:solidFill>
                <a:srgbClr val="85190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Avenir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38A46D-1A7F-4A74-9477-D82C7742A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27" y="109309"/>
            <a:ext cx="1553544" cy="13852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0" y="4826000"/>
            <a:ext cx="9144000" cy="203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 t="15086" b="16218"/>
          <a:stretch/>
        </p:blipFill>
        <p:spPr>
          <a:xfrm>
            <a:off x="1823140" y="4949261"/>
            <a:ext cx="1672064" cy="608107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  <a:buSzPts val="3200"/>
            </a:pPr>
            <a:r>
              <a:rPr lang="en-US" sz="3200" i="0" u="none" strike="noStrike" cap="none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venir"/>
              </a:rPr>
              <a:t>Australian Government Linked Data WG</a:t>
            </a:r>
            <a:endParaRPr sz="2800" i="0" u="none" strike="noStrike" cap="none" dirty="0">
              <a:solidFill>
                <a:srgbClr val="85190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Avenir"/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57200" y="1600197"/>
            <a:ext cx="8229600" cy="316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24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venir"/>
              </a:rPr>
              <a:t>Community of Commonwealth Government experts and champions, with invited non-voting participation of individuals, corporations and other entities</a:t>
            </a:r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sz="16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1600"/>
              <a:buFont typeface="Arial"/>
              <a:buNone/>
            </a:pPr>
            <a:endParaRPr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Established in August 2012, with strong growth in membership since the Government released the outcomes of an inquiry on </a:t>
            </a:r>
            <a:r>
              <a:rPr lang="en-US" sz="1600" u="sng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4"/>
              </a:rPr>
              <a:t>Data Availability and Use in the Australian Government</a:t>
            </a:r>
            <a:br>
              <a:rPr lang="en-US" sz="1600" u="sng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Works as a community of practice that promoting the use of Linked Data technologies for the betterment of Australian </a:t>
            </a:r>
            <a:r>
              <a:rPr lang="en-US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Government data sharing.</a:t>
            </a: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Manages the domain </a:t>
            </a:r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5"/>
              </a:rPr>
              <a:t>linked.data.gov.au</a:t>
            </a:r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on behalf of government for use by Linked Data resources</a:t>
            </a:r>
            <a:endParaRPr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61645" y="5981859"/>
            <a:ext cx="789240" cy="690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24582" y="5935479"/>
            <a:ext cx="783351" cy="783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506760" y="5958692"/>
            <a:ext cx="1370540" cy="71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 rotWithShape="1">
          <a:blip r:embed="rId9">
            <a:alphaModFix/>
          </a:blip>
          <a:srcRect t="-2" b="24277"/>
          <a:stretch/>
        </p:blipFill>
        <p:spPr>
          <a:xfrm>
            <a:off x="3218871" y="5739925"/>
            <a:ext cx="1306880" cy="1092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10">
            <a:alphaModFix/>
          </a:blip>
          <a:srcRect t="9030"/>
          <a:stretch/>
        </p:blipFill>
        <p:spPr>
          <a:xfrm>
            <a:off x="7447458" y="4968044"/>
            <a:ext cx="1535781" cy="858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435560" y="4976470"/>
            <a:ext cx="1082260" cy="749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01308" y="4949251"/>
            <a:ext cx="1184753" cy="639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33085" y="6210302"/>
            <a:ext cx="1048612" cy="484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196605" y="5010950"/>
            <a:ext cx="1004411" cy="68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681636" y="5935463"/>
            <a:ext cx="7112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 descr="ustralian Taxation Office - Organisations - data.gov.au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764239" y="4942673"/>
            <a:ext cx="1185946" cy="816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 descr="SMA Australia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774872" y="6252323"/>
            <a:ext cx="1251293" cy="400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 descr="Digital Transformation Agency logo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33075" y="5560350"/>
            <a:ext cx="2172700" cy="540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AGLDWG Web Presence</a:t>
            </a:r>
            <a:endParaRPr sz="3200" dirty="0">
              <a:solidFill>
                <a:srgbClr val="85190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174737"/>
            <a:ext cx="3442916" cy="513556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9"/>
              </a:srgbClr>
            </a:outerShdw>
          </a:effectLst>
        </p:spPr>
      </p:pic>
      <p:pic>
        <p:nvPicPr>
          <p:cNvPr id="121" name="Shape 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9692" y="1174737"/>
            <a:ext cx="4335288" cy="513556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9"/>
              </a:srgbClr>
            </a:outerShdw>
          </a:effectLst>
        </p:spPr>
      </p:pic>
      <p:sp>
        <p:nvSpPr>
          <p:cNvPr id="122" name="Shape 122"/>
          <p:cNvSpPr/>
          <p:nvPr/>
        </p:nvSpPr>
        <p:spPr>
          <a:xfrm>
            <a:off x="457200" y="6373008"/>
            <a:ext cx="4154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solidFill>
                  <a:srgbClr val="723C3D"/>
                </a:solidFill>
                <a:latin typeface="Courier" pitchFamily="2" charset="0"/>
                <a:sym typeface="Arial"/>
                <a:hlinkClick r:id="rId5"/>
              </a:rPr>
              <a:t>http://</a:t>
            </a:r>
            <a:r>
              <a:rPr lang="en-US" sz="1800" u="sng" dirty="0" err="1">
                <a:solidFill>
                  <a:srgbClr val="723C3D"/>
                </a:solidFill>
                <a:latin typeface="Courier" pitchFamily="2" charset="0"/>
                <a:sym typeface="Arial"/>
                <a:hlinkClick r:id="rId5"/>
              </a:rPr>
              <a:t>linked.data.gov.au</a:t>
            </a:r>
            <a:endParaRPr sz="1800" dirty="0">
              <a:latin typeface="Courier" pitchFamily="2" charset="0"/>
            </a:endParaRPr>
          </a:p>
        </p:txBody>
      </p:sp>
      <p:sp>
        <p:nvSpPr>
          <p:cNvPr id="123" name="Shape 123"/>
          <p:cNvSpPr txBox="1"/>
          <p:nvPr/>
        </p:nvSpPr>
        <p:spPr>
          <a:xfrm>
            <a:off x="4611900" y="6331308"/>
            <a:ext cx="4532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234061"/>
                </a:solidFill>
                <a:latin typeface="Courier" pitchFamily="2" charset="0"/>
                <a:hlinkClick r:id="rId6"/>
              </a:rPr>
              <a:t>https://</a:t>
            </a:r>
            <a:r>
              <a:rPr lang="en-US" sz="1800" dirty="0" err="1">
                <a:solidFill>
                  <a:srgbClr val="234061"/>
                </a:solidFill>
                <a:latin typeface="Courier" pitchFamily="2" charset="0"/>
                <a:hlinkClick r:id="rId6"/>
              </a:rPr>
              <a:t>github.com</a:t>
            </a:r>
            <a:r>
              <a:rPr lang="en-US" sz="1800" dirty="0">
                <a:solidFill>
                  <a:srgbClr val="234061"/>
                </a:solidFill>
                <a:latin typeface="Courier" pitchFamily="2" charset="0"/>
                <a:hlinkClick r:id="rId6"/>
              </a:rPr>
              <a:t>/AGLDWG</a:t>
            </a:r>
            <a:endParaRPr sz="1800" dirty="0">
              <a:solidFill>
                <a:srgbClr val="234061"/>
              </a:solidFill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911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Things the AGLDWG is doing now</a:t>
            </a:r>
            <a:endParaRPr sz="3200" dirty="0">
              <a:solidFill>
                <a:srgbClr val="85190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1C1935-267B-41BE-92D0-EA1F70836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42436">
            <a:off x="5331930" y="1968600"/>
            <a:ext cx="4319782" cy="3348441"/>
          </a:xfrm>
          <a:prstGeom prst="rect">
            <a:avLst/>
          </a:prstGeom>
        </p:spPr>
      </p:pic>
      <p:sp>
        <p:nvSpPr>
          <p:cNvPr id="7" name="Shape 100">
            <a:extLst>
              <a:ext uri="{FF2B5EF4-FFF2-40B4-BE49-F238E27FC236}">
                <a16:creationId xmlns:a16="http://schemas.microsoft.com/office/drawing/2014/main" id="{F2D90832-9B7F-4CD3-89C2-1282480BE2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197"/>
            <a:ext cx="8229600" cy="316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0"/>
              </a:spcBef>
              <a:buSzPts val="1600"/>
            </a:pPr>
            <a:r>
              <a:rPr lang="en-A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Engaging with </a:t>
            </a:r>
            <a:r>
              <a:rPr lang="en-AU" sz="16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WoG</a:t>
            </a:r>
            <a:r>
              <a:rPr lang="en-A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data initiatives - DAU</a:t>
            </a:r>
          </a:p>
          <a:p>
            <a:pPr marL="285750" indent="-285750">
              <a:spcBef>
                <a:spcPts val="0"/>
              </a:spcBef>
              <a:buSzPts val="1600"/>
            </a:pPr>
            <a:endParaRPr lang="en-AU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spcBef>
                <a:spcPts val="0"/>
              </a:spcBef>
              <a:buSzPts val="1600"/>
            </a:pPr>
            <a:r>
              <a:rPr lang="en-A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Managing the linked.data.gov.au namespace</a:t>
            </a:r>
          </a:p>
          <a:p>
            <a:pPr marL="285750" indent="-285750">
              <a:spcBef>
                <a:spcPts val="0"/>
              </a:spcBef>
              <a:buSzPts val="1600"/>
            </a:pPr>
            <a:endParaRPr lang="en-AU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spcBef>
                <a:spcPts val="0"/>
              </a:spcBef>
              <a:buSzPts val="1600"/>
            </a:pPr>
            <a:r>
              <a:rPr lang="en-A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Establishing a LD resource catalogue</a:t>
            </a:r>
          </a:p>
          <a:p>
            <a:pPr marL="285750" indent="-285750">
              <a:spcBef>
                <a:spcPts val="0"/>
              </a:spcBef>
              <a:buSzPts val="1600"/>
            </a:pPr>
            <a:endParaRPr lang="en-AU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spcBef>
                <a:spcPts val="0"/>
              </a:spcBef>
              <a:buSzPts val="1600"/>
            </a:pPr>
            <a:r>
              <a:rPr lang="en-A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Moving towards an integrated set of ontologies</a:t>
            </a:r>
            <a:endParaRPr lang="en-AU" sz="1400" dirty="0">
              <a:solidFill>
                <a:srgbClr val="23406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Managing linked.data.gov.au</a:t>
            </a:r>
            <a:endParaRPr sz="3000" b="0" dirty="0"/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600"/>
              </a:spcAft>
              <a:buSzPts val="1800"/>
              <a:buChar char="•"/>
            </a:pPr>
            <a:r>
              <a:rPr lang="en-A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WG is establishing a new URI allocation mechanism that:</a:t>
            </a:r>
          </a:p>
          <a:p>
            <a:pPr lvl="1" indent="-342900">
              <a:lnSpc>
                <a:spcPct val="150000"/>
              </a:lnSpc>
              <a:spcBef>
                <a:spcPts val="640"/>
              </a:spcBef>
              <a:spcAft>
                <a:spcPts val="600"/>
              </a:spcAft>
              <a:buSzPts val="1800"/>
              <a:buChar char="•"/>
            </a:pPr>
            <a:r>
              <a:rPr lang="en-AU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Stable for the long-term</a:t>
            </a:r>
          </a:p>
          <a:p>
            <a:pPr lvl="1" indent="-342900">
              <a:lnSpc>
                <a:spcPct val="150000"/>
              </a:lnSpc>
              <a:spcBef>
                <a:spcPts val="640"/>
              </a:spcBef>
              <a:spcAft>
                <a:spcPts val="600"/>
              </a:spcAft>
              <a:buSzPts val="1800"/>
              <a:buChar char="•"/>
            </a:pPr>
            <a:endParaRPr lang="en-AU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Managing linked.data.gov.au</a:t>
            </a:r>
            <a:endParaRPr sz="3000" b="0" dirty="0"/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600"/>
              </a:spcAft>
              <a:buSzPts val="1800"/>
              <a:buChar char="•"/>
            </a:pPr>
            <a:r>
              <a:rPr lang="en-A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WG is establishing a new URI allocation mechanism that:</a:t>
            </a:r>
          </a:p>
          <a:p>
            <a:pPr lvl="1" indent="-342900">
              <a:lnSpc>
                <a:spcPct val="150000"/>
              </a:lnSpc>
              <a:spcBef>
                <a:spcPts val="640"/>
              </a:spcBef>
              <a:spcAft>
                <a:spcPts val="600"/>
              </a:spcAft>
              <a:buSzPts val="1800"/>
              <a:buChar char="•"/>
            </a:pPr>
            <a:r>
              <a:rPr lang="en-AU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Stable for the long-term</a:t>
            </a:r>
          </a:p>
          <a:p>
            <a:pPr lvl="1" indent="-342900">
              <a:lnSpc>
                <a:spcPct val="150000"/>
              </a:lnSpc>
              <a:spcBef>
                <a:spcPts val="640"/>
              </a:spcBef>
              <a:spcAft>
                <a:spcPts val="600"/>
              </a:spcAft>
              <a:buSzPts val="1800"/>
              <a:buChar char="•"/>
            </a:pPr>
            <a:endParaRPr lang="en-AU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 indent="-342900">
              <a:lnSpc>
                <a:spcPct val="150000"/>
              </a:lnSpc>
              <a:spcBef>
                <a:spcPts val="640"/>
              </a:spcBef>
              <a:spcAft>
                <a:spcPts val="600"/>
              </a:spcAft>
              <a:buSzPts val="1800"/>
              <a:buChar char="•"/>
            </a:pPr>
            <a:r>
              <a:rPr lang="en-AU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 MoU is the start of that</a:t>
            </a:r>
          </a:p>
          <a:p>
            <a:pPr lvl="1" indent="-342900">
              <a:lnSpc>
                <a:spcPct val="150000"/>
              </a:lnSpc>
              <a:spcBef>
                <a:spcPts val="640"/>
              </a:spcBef>
              <a:spcAft>
                <a:spcPts val="600"/>
              </a:spcAft>
              <a:buSzPts val="1800"/>
              <a:buChar char="•"/>
            </a:pPr>
            <a:r>
              <a:rPr lang="en-AU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Likely more formal agreements to come</a:t>
            </a:r>
          </a:p>
        </p:txBody>
      </p:sp>
    </p:spTree>
    <p:extLst>
      <p:ext uri="{BB962C8B-B14F-4D97-AF65-F5344CB8AC3E}">
        <p14:creationId xmlns:p14="http://schemas.microsoft.com/office/powerpoint/2010/main" val="938071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Managing linked.data.gov.au</a:t>
            </a:r>
            <a:endParaRPr sz="3000" b="0" dirty="0"/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600"/>
              </a:spcAft>
              <a:buSzPts val="1800"/>
              <a:buChar char="•"/>
            </a:pPr>
            <a:r>
              <a:rPr lang="en-A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WG is establishing a new URI allocation mechanism that:</a:t>
            </a:r>
          </a:p>
          <a:p>
            <a:pPr lvl="1" indent="-342900">
              <a:lnSpc>
                <a:spcPct val="150000"/>
              </a:lnSpc>
              <a:spcBef>
                <a:spcPts val="640"/>
              </a:spcBef>
              <a:spcAft>
                <a:spcPts val="600"/>
              </a:spcAft>
              <a:buSzPts val="1800"/>
              <a:buChar char="•"/>
            </a:pPr>
            <a:r>
              <a:rPr lang="en-AU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Stable for the long-term</a:t>
            </a:r>
          </a:p>
          <a:p>
            <a:pPr lvl="1" indent="-342900">
              <a:lnSpc>
                <a:spcPct val="150000"/>
              </a:lnSpc>
              <a:spcBef>
                <a:spcPts val="640"/>
              </a:spcBef>
              <a:spcAft>
                <a:spcPts val="600"/>
              </a:spcAft>
              <a:buSzPts val="1800"/>
              <a:buChar char="•"/>
            </a:pPr>
            <a:r>
              <a:rPr lang="en-AU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Gives persistent identity and resolution to web resources</a:t>
            </a:r>
          </a:p>
          <a:p>
            <a:pPr lvl="1" indent="-342900">
              <a:lnSpc>
                <a:spcPct val="150000"/>
              </a:lnSpc>
              <a:spcBef>
                <a:spcPts val="640"/>
              </a:spcBef>
              <a:spcAft>
                <a:spcPts val="600"/>
              </a:spcAft>
              <a:buSzPts val="1800"/>
              <a:buChar char="•"/>
            </a:pPr>
            <a:r>
              <a:rPr lang="en-AU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Gives addresses for whole datasets and individual elements</a:t>
            </a:r>
          </a:p>
          <a:p>
            <a:pPr lvl="1" indent="-342900">
              <a:lnSpc>
                <a:spcPct val="150000"/>
              </a:lnSpc>
              <a:spcBef>
                <a:spcPts val="640"/>
              </a:spcBef>
              <a:spcAft>
                <a:spcPts val="600"/>
              </a:spcAft>
              <a:buSzPts val="1800"/>
              <a:buChar char="•"/>
            </a:pPr>
            <a:endParaRPr lang="en-AU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2958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Managing linked.data.gov.au</a:t>
            </a:r>
            <a:endParaRPr sz="3000" b="0" dirty="0"/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600"/>
              </a:spcAft>
              <a:buSzPts val="1800"/>
              <a:buChar char="•"/>
            </a:pPr>
            <a:r>
              <a:rPr lang="en-A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WG is establishing a new URI allocation mechanism that:</a:t>
            </a:r>
          </a:p>
          <a:p>
            <a:pPr lvl="1" indent="-342900">
              <a:lnSpc>
                <a:spcPct val="150000"/>
              </a:lnSpc>
              <a:spcBef>
                <a:spcPts val="640"/>
              </a:spcBef>
              <a:spcAft>
                <a:spcPts val="600"/>
              </a:spcAft>
              <a:buSzPts val="1800"/>
              <a:buChar char="•"/>
            </a:pPr>
            <a:r>
              <a:rPr lang="en-AU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Stable for the long-term</a:t>
            </a:r>
          </a:p>
          <a:p>
            <a:pPr lvl="1" indent="-342900">
              <a:lnSpc>
                <a:spcPct val="150000"/>
              </a:lnSpc>
              <a:spcBef>
                <a:spcPts val="640"/>
              </a:spcBef>
              <a:spcAft>
                <a:spcPts val="600"/>
              </a:spcAft>
              <a:buSzPts val="1800"/>
              <a:buChar char="•"/>
            </a:pPr>
            <a:r>
              <a:rPr lang="en-AU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Gives persistent identity and resolution to web resources</a:t>
            </a:r>
          </a:p>
          <a:p>
            <a:pPr lvl="1" indent="-342900">
              <a:lnSpc>
                <a:spcPct val="150000"/>
              </a:lnSpc>
              <a:spcBef>
                <a:spcPts val="640"/>
              </a:spcBef>
              <a:spcAft>
                <a:spcPts val="600"/>
              </a:spcAft>
              <a:buSzPts val="1800"/>
              <a:buChar char="•"/>
            </a:pPr>
            <a:r>
              <a:rPr lang="en-AU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Gives addresses for whole datasets and individual elements</a:t>
            </a:r>
          </a:p>
          <a:p>
            <a:pPr lvl="1" indent="-342900">
              <a:lnSpc>
                <a:spcPct val="150000"/>
              </a:lnSpc>
              <a:spcBef>
                <a:spcPts val="640"/>
              </a:spcBef>
              <a:spcAft>
                <a:spcPts val="600"/>
              </a:spcAft>
              <a:buSzPts val="1800"/>
              <a:buChar char="•"/>
            </a:pPr>
            <a:endParaRPr lang="en-AU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 indent="-342900">
              <a:lnSpc>
                <a:spcPct val="150000"/>
              </a:lnSpc>
              <a:spcBef>
                <a:spcPts val="640"/>
              </a:spcBef>
              <a:spcAft>
                <a:spcPts val="600"/>
              </a:spcAft>
              <a:buSzPts val="1800"/>
              <a:buChar char="•"/>
            </a:pPr>
            <a:r>
              <a:rPr lang="en-AU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3"/>
              </a:rPr>
              <a:t>http://test.linked.data.gov.au/dataset/auorg</a:t>
            </a:r>
            <a:r>
              <a:rPr lang="en-AU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- AU Org dataset</a:t>
            </a:r>
          </a:p>
          <a:p>
            <a:pPr lvl="1" indent="-342900">
              <a:lnSpc>
                <a:spcPct val="150000"/>
              </a:lnSpc>
              <a:spcBef>
                <a:spcPts val="640"/>
              </a:spcBef>
              <a:spcAft>
                <a:spcPts val="600"/>
              </a:spcAft>
              <a:buSzPts val="1800"/>
              <a:buChar char="•"/>
            </a:pPr>
            <a:r>
              <a:rPr lang="en-AU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4"/>
              </a:rPr>
              <a:t>http://test.linked.data.gov.au/org/O-000928</a:t>
            </a:r>
            <a:r>
              <a:rPr lang="en-AU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- ABS within AU Org</a:t>
            </a:r>
          </a:p>
          <a:p>
            <a:pPr lvl="1" indent="-342900">
              <a:lnSpc>
                <a:spcPct val="150000"/>
              </a:lnSpc>
              <a:spcBef>
                <a:spcPts val="640"/>
              </a:spcBef>
              <a:spcAft>
                <a:spcPts val="600"/>
              </a:spcAft>
              <a:buSzPts val="1800"/>
              <a:buChar char="•"/>
            </a:pPr>
            <a:endParaRPr lang="en-AU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3289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Managing linked.data.gov.au</a:t>
            </a:r>
            <a:endParaRPr sz="3000" b="0" dirty="0"/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600"/>
              </a:spcAft>
              <a:buSzPts val="1800"/>
              <a:buChar char="•"/>
            </a:pPr>
            <a:r>
              <a:rPr lang="en-A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WG is establishing a new URI allocation mechanism that:</a:t>
            </a:r>
          </a:p>
          <a:p>
            <a:pPr lvl="1" indent="-342900">
              <a:lnSpc>
                <a:spcPct val="150000"/>
              </a:lnSpc>
              <a:spcBef>
                <a:spcPts val="640"/>
              </a:spcBef>
              <a:spcAft>
                <a:spcPts val="600"/>
              </a:spcAft>
              <a:buSzPts val="1800"/>
              <a:buFont typeface="Arial"/>
              <a:buChar char="•"/>
            </a:pPr>
            <a:r>
              <a:rPr lang="en-AU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Stable for the long-term</a:t>
            </a:r>
          </a:p>
          <a:p>
            <a:pPr lvl="1" indent="-342900">
              <a:lnSpc>
                <a:spcPct val="150000"/>
              </a:lnSpc>
              <a:spcBef>
                <a:spcPts val="640"/>
              </a:spcBef>
              <a:spcAft>
                <a:spcPts val="600"/>
              </a:spcAft>
              <a:buSzPts val="1800"/>
              <a:buChar char="•"/>
            </a:pPr>
            <a:r>
              <a:rPr lang="en-AU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Gives persistent identity and resolution to web resources</a:t>
            </a:r>
          </a:p>
          <a:p>
            <a:pPr lvl="1" indent="-342900">
              <a:lnSpc>
                <a:spcPct val="150000"/>
              </a:lnSpc>
              <a:spcBef>
                <a:spcPts val="640"/>
              </a:spcBef>
              <a:spcAft>
                <a:spcPts val="600"/>
              </a:spcAft>
              <a:buSzPts val="1800"/>
              <a:buChar char="•"/>
            </a:pPr>
            <a:r>
              <a:rPr lang="en-AU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Gives addresses for whole datasets and individual elements:</a:t>
            </a:r>
          </a:p>
          <a:p>
            <a:pPr lvl="1" indent="-342900">
              <a:lnSpc>
                <a:spcPct val="150000"/>
              </a:lnSpc>
              <a:spcBef>
                <a:spcPts val="640"/>
              </a:spcBef>
              <a:spcAft>
                <a:spcPts val="600"/>
              </a:spcAft>
              <a:buSzPts val="1800"/>
              <a:buChar char="•"/>
            </a:pPr>
            <a:r>
              <a:rPr lang="en-AU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Allows for content negotiation</a:t>
            </a:r>
          </a:p>
          <a:p>
            <a:pPr lvl="1" indent="-342900">
              <a:lnSpc>
                <a:spcPct val="150000"/>
              </a:lnSpc>
              <a:spcBef>
                <a:spcPts val="640"/>
              </a:spcBef>
              <a:spcAft>
                <a:spcPts val="600"/>
              </a:spcAft>
              <a:buSzPts val="1800"/>
              <a:buChar char="•"/>
            </a:pPr>
            <a:endParaRPr lang="en-AU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 indent="-342900">
              <a:lnSpc>
                <a:spcPct val="150000"/>
              </a:lnSpc>
              <a:spcBef>
                <a:spcPts val="640"/>
              </a:spcBef>
              <a:spcAft>
                <a:spcPts val="600"/>
              </a:spcAft>
              <a:buSzPts val="1800"/>
              <a:buChar char="•"/>
            </a:pPr>
            <a:endParaRPr lang="en-AU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0341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Managing linked.data.gov.au</a:t>
            </a:r>
            <a:endParaRPr sz="3000" b="0" dirty="0"/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600"/>
              </a:spcAft>
              <a:buSzPts val="1800"/>
              <a:buChar char="•"/>
            </a:pPr>
            <a:r>
              <a:rPr lang="en-A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WG is establishing a new URI allocation mechanism that:</a:t>
            </a:r>
          </a:p>
          <a:p>
            <a:pPr lvl="1" indent="-342900">
              <a:lnSpc>
                <a:spcPct val="150000"/>
              </a:lnSpc>
              <a:spcBef>
                <a:spcPts val="640"/>
              </a:spcBef>
              <a:spcAft>
                <a:spcPts val="600"/>
              </a:spcAft>
              <a:buSzPts val="1800"/>
              <a:buFont typeface="Arial"/>
              <a:buChar char="•"/>
            </a:pPr>
            <a:r>
              <a:rPr lang="en-AU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Stable for the long-term</a:t>
            </a:r>
          </a:p>
          <a:p>
            <a:pPr lvl="1" indent="-342900">
              <a:lnSpc>
                <a:spcPct val="150000"/>
              </a:lnSpc>
              <a:spcBef>
                <a:spcPts val="640"/>
              </a:spcBef>
              <a:spcAft>
                <a:spcPts val="600"/>
              </a:spcAft>
              <a:buSzPts val="1800"/>
              <a:buChar char="•"/>
            </a:pPr>
            <a:r>
              <a:rPr lang="en-AU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Gives persistent identity and resolution to web resources</a:t>
            </a:r>
          </a:p>
          <a:p>
            <a:pPr lvl="1" indent="-342900">
              <a:lnSpc>
                <a:spcPct val="150000"/>
              </a:lnSpc>
              <a:spcBef>
                <a:spcPts val="640"/>
              </a:spcBef>
              <a:spcAft>
                <a:spcPts val="600"/>
              </a:spcAft>
              <a:buSzPts val="1800"/>
              <a:buChar char="•"/>
            </a:pPr>
            <a:r>
              <a:rPr lang="en-AU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Gives addresses for whole datasets and individual elements:</a:t>
            </a:r>
          </a:p>
          <a:p>
            <a:pPr lvl="1" indent="-342900">
              <a:lnSpc>
                <a:spcPct val="150000"/>
              </a:lnSpc>
              <a:spcBef>
                <a:spcPts val="640"/>
              </a:spcBef>
              <a:spcAft>
                <a:spcPts val="600"/>
              </a:spcAft>
              <a:buSzPts val="1800"/>
              <a:buChar char="•"/>
            </a:pPr>
            <a:r>
              <a:rPr lang="en-AU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Allows for content negotiation</a:t>
            </a:r>
          </a:p>
          <a:p>
            <a:pPr lvl="1" indent="-342900">
              <a:lnSpc>
                <a:spcPct val="150000"/>
              </a:lnSpc>
              <a:spcBef>
                <a:spcPts val="640"/>
              </a:spcBef>
              <a:spcAft>
                <a:spcPts val="600"/>
              </a:spcAft>
              <a:buSzPts val="1800"/>
              <a:buChar char="•"/>
            </a:pPr>
            <a:r>
              <a:rPr lang="en-AU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3"/>
              </a:rPr>
              <a:t>http://test.linked.data.gov.au/org/O-000928</a:t>
            </a:r>
            <a:r>
              <a:rPr lang="en-AU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- in HTML &amp; RDF</a:t>
            </a:r>
          </a:p>
          <a:p>
            <a:pPr lvl="1" indent="-342900">
              <a:lnSpc>
                <a:spcPct val="150000"/>
              </a:lnSpc>
              <a:spcBef>
                <a:spcPts val="640"/>
              </a:spcBef>
              <a:spcAft>
                <a:spcPts val="600"/>
              </a:spcAft>
              <a:buSzPts val="1800"/>
              <a:buChar char="•"/>
            </a:pPr>
            <a:endParaRPr lang="en-AU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 indent="-342900">
              <a:lnSpc>
                <a:spcPct val="150000"/>
              </a:lnSpc>
              <a:spcBef>
                <a:spcPts val="640"/>
              </a:spcBef>
              <a:spcAft>
                <a:spcPts val="600"/>
              </a:spcAft>
              <a:buSzPts val="1800"/>
              <a:buChar char="•"/>
            </a:pPr>
            <a:endParaRPr lang="en-AU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3D1830-E19A-4503-8D9C-37E7D5DE6F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167"/>
          <a:stretch/>
        </p:blipFill>
        <p:spPr>
          <a:xfrm>
            <a:off x="-298580" y="4690844"/>
            <a:ext cx="4023508" cy="20687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588FAB-219B-452F-A736-10083D12E298}"/>
              </a:ext>
            </a:extLst>
          </p:cNvPr>
          <p:cNvSpPr txBox="1"/>
          <p:nvPr/>
        </p:nvSpPr>
        <p:spPr>
          <a:xfrm>
            <a:off x="3783167" y="4690845"/>
            <a:ext cx="8823625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1600" dirty="0">
                <a:latin typeface="Courier"/>
              </a:rPr>
              <a:t>&lt;http://test.linked.data.gov.au/org/O-000928&gt; a </a:t>
            </a:r>
            <a:r>
              <a:rPr lang="en-AU" sz="1600" dirty="0" err="1">
                <a:latin typeface="Courier"/>
              </a:rPr>
              <a:t>org:Organization</a:t>
            </a:r>
            <a:r>
              <a:rPr lang="en-AU" sz="1600" dirty="0">
                <a:latin typeface="Courier"/>
              </a:rPr>
              <a:t> ;</a:t>
            </a:r>
          </a:p>
          <a:p>
            <a:r>
              <a:rPr lang="en-AU" sz="1600" dirty="0">
                <a:latin typeface="Courier"/>
              </a:rPr>
              <a:t>    </a:t>
            </a:r>
            <a:r>
              <a:rPr lang="en-AU" sz="1600" dirty="0" err="1">
                <a:latin typeface="Courier"/>
              </a:rPr>
              <a:t>rdfs:label</a:t>
            </a:r>
            <a:r>
              <a:rPr lang="en-AU" sz="1600" dirty="0">
                <a:latin typeface="Courier"/>
              </a:rPr>
              <a:t> "Australian Bureau of Statistics" ;</a:t>
            </a:r>
          </a:p>
          <a:p>
            <a:r>
              <a:rPr lang="en-AU" sz="1600" dirty="0">
                <a:latin typeface="Courier"/>
              </a:rPr>
              <a:t>    </a:t>
            </a:r>
            <a:r>
              <a:rPr lang="en-AU" sz="1600" dirty="0" err="1">
                <a:latin typeface="Courier"/>
              </a:rPr>
              <a:t>auorg:averageStaffingLevel</a:t>
            </a:r>
            <a:r>
              <a:rPr lang="en-AU" sz="1600" dirty="0">
                <a:latin typeface="Courier"/>
              </a:rPr>
              <a:t> 2387 ;</a:t>
            </a:r>
          </a:p>
          <a:p>
            <a:r>
              <a:rPr lang="en-AU" sz="1600" dirty="0">
                <a:latin typeface="Courier"/>
              </a:rPr>
              <a:t>    </a:t>
            </a:r>
            <a:r>
              <a:rPr lang="en-AU" sz="1600" dirty="0" err="1">
                <a:latin typeface="Courier"/>
              </a:rPr>
              <a:t>auorg:budgetAppropriations</a:t>
            </a:r>
            <a:r>
              <a:rPr lang="en-AU" sz="1600" dirty="0">
                <a:latin typeface="Courier"/>
              </a:rPr>
              <a:t> "368919000"^^</a:t>
            </a:r>
            <a:r>
              <a:rPr lang="en-AU" sz="1600" dirty="0" err="1">
                <a:latin typeface="Courier"/>
              </a:rPr>
              <a:t>auorg:AustralianDollars</a:t>
            </a:r>
            <a:r>
              <a:rPr lang="en-AU" sz="1600" dirty="0">
                <a:latin typeface="Courier"/>
              </a:rPr>
              <a:t> ;</a:t>
            </a:r>
          </a:p>
          <a:p>
            <a:r>
              <a:rPr lang="en-AU" sz="1600" dirty="0">
                <a:latin typeface="Courier"/>
              </a:rPr>
              <a:t>    </a:t>
            </a:r>
            <a:r>
              <a:rPr lang="en-AU" sz="1600" dirty="0" err="1">
                <a:latin typeface="Courier"/>
              </a:rPr>
              <a:t>auorg:portfolio</a:t>
            </a:r>
            <a:r>
              <a:rPr lang="en-AU" sz="1600" dirty="0">
                <a:latin typeface="Courier"/>
              </a:rPr>
              <a:t> &lt;http://test.linked.data.gov.au/portfolio/78921&gt; ;</a:t>
            </a:r>
          </a:p>
          <a:p>
            <a:r>
              <a:rPr lang="en-AU" sz="1600" dirty="0">
                <a:latin typeface="Courier"/>
              </a:rPr>
              <a:t>    </a:t>
            </a:r>
            <a:r>
              <a:rPr lang="en-AU" sz="1600" dirty="0" err="1">
                <a:latin typeface="Courier"/>
              </a:rPr>
              <a:t>dct:created</a:t>
            </a:r>
            <a:r>
              <a:rPr lang="en-AU" sz="1600" dirty="0">
                <a:latin typeface="Courier"/>
              </a:rPr>
              <a:t> "1977-02-22"^^</a:t>
            </a:r>
            <a:r>
              <a:rPr lang="en-AU" sz="1600" dirty="0" err="1">
                <a:latin typeface="Courier"/>
              </a:rPr>
              <a:t>xsd:date</a:t>
            </a:r>
            <a:r>
              <a:rPr lang="en-AU" sz="1600" dirty="0">
                <a:latin typeface="Courier"/>
              </a:rPr>
              <a:t> ;</a:t>
            </a:r>
          </a:p>
          <a:p>
            <a:r>
              <a:rPr lang="en-AU" sz="1600" dirty="0">
                <a:latin typeface="Courier"/>
              </a:rPr>
              <a:t>    </a:t>
            </a:r>
            <a:r>
              <a:rPr lang="en-AU" sz="1600" dirty="0" err="1">
                <a:latin typeface="Courier"/>
              </a:rPr>
              <a:t>dct:description</a:t>
            </a:r>
            <a:r>
              <a:rPr lang="en-AU" sz="1600" dirty="0">
                <a:latin typeface="Courier"/>
              </a:rPr>
              <a:t> "The ABS is..." ;</a:t>
            </a:r>
          </a:p>
          <a:p>
            <a:r>
              <a:rPr lang="en-AU" sz="1600" b="1" dirty="0">
                <a:latin typeface="Courier"/>
              </a:rPr>
              <a:t>    ns2:hasStreetAddress &lt;http://gnafld.net/address/GAACT714857871&gt; ;</a:t>
            </a:r>
          </a:p>
        </p:txBody>
      </p:sp>
    </p:spTree>
    <p:extLst>
      <p:ext uri="{BB962C8B-B14F-4D97-AF65-F5344CB8AC3E}">
        <p14:creationId xmlns:p14="http://schemas.microsoft.com/office/powerpoint/2010/main" val="3588760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Linked Data catalogue</a:t>
            </a:r>
            <a:endParaRPr sz="3000" b="0" dirty="0"/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600"/>
              </a:spcAft>
              <a:buSzPts val="1800"/>
              <a:buChar char="•"/>
            </a:pPr>
            <a:r>
              <a:rPr lang="en-A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WG is developing a catalogue of Linked Data resources</a:t>
            </a:r>
          </a:p>
          <a:p>
            <a:pPr lvl="1" indent="-342900">
              <a:lnSpc>
                <a:spcPct val="150000"/>
              </a:lnSpc>
              <a:spcBef>
                <a:spcPts val="640"/>
              </a:spcBef>
              <a:spcAft>
                <a:spcPts val="600"/>
              </a:spcAft>
              <a:buSzPts val="1800"/>
              <a:buChar char="•"/>
            </a:pPr>
            <a:r>
              <a:rPr lang="en-AU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Datasets</a:t>
            </a:r>
          </a:p>
          <a:p>
            <a:pPr lvl="1" indent="-342900">
              <a:lnSpc>
                <a:spcPct val="150000"/>
              </a:lnSpc>
              <a:spcBef>
                <a:spcPts val="640"/>
              </a:spcBef>
              <a:spcAft>
                <a:spcPts val="600"/>
              </a:spcAft>
              <a:buSzPts val="1800"/>
              <a:buChar char="•"/>
            </a:pPr>
            <a:r>
              <a:rPr lang="en-AU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Definitional resources – ontologies (models) &amp; vocabularies </a:t>
            </a:r>
          </a:p>
        </p:txBody>
      </p:sp>
    </p:spTree>
    <p:extLst>
      <p:ext uri="{BB962C8B-B14F-4D97-AF65-F5344CB8AC3E}">
        <p14:creationId xmlns:p14="http://schemas.microsoft.com/office/powerpoint/2010/main" val="3892897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F6E727AA-1E6A-E244-8247-68E26CFAC7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4" t="876" r="44643" b="6833"/>
          <a:stretch/>
        </p:blipFill>
        <p:spPr>
          <a:xfrm>
            <a:off x="5563537" y="930167"/>
            <a:ext cx="3580463" cy="5927834"/>
          </a:xfrm>
          <a:prstGeom prst="rect">
            <a:avLst/>
          </a:prstGeom>
        </p:spPr>
      </p:pic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  <a:buSzPts val="3200"/>
            </a:pPr>
            <a:r>
              <a:rPr lang="en-US" sz="3200" i="0" u="none" strike="noStrike" cap="none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venir"/>
              </a:rPr>
              <a:t>Outline</a:t>
            </a:r>
            <a:endParaRPr sz="2800" i="0" u="none" strike="noStrike" cap="none" dirty="0">
              <a:solidFill>
                <a:srgbClr val="85190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Avenir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166380-5880-4B83-9423-E37A865060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AU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Defining </a:t>
            </a:r>
            <a:r>
              <a:rPr lang="en-AU" sz="2400" b="1" u="sng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</a:t>
            </a:r>
            <a:r>
              <a:rPr lang="en-AU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inked </a:t>
            </a:r>
            <a:r>
              <a:rPr lang="en-AU" sz="2400" b="1" u="sng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</a:t>
            </a:r>
            <a:r>
              <a:rPr lang="en-AU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ata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AU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</a:t>
            </a:r>
            <a:r>
              <a:rPr lang="en-AU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Aust</a:t>
            </a:r>
            <a:r>
              <a:rPr lang="en-AU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Govt Linked Data WG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AU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Things the AGLDWG is doing now</a:t>
            </a: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AU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Linked Data catalogue</a:t>
            </a: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AU" sz="1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Aust</a:t>
            </a:r>
            <a:r>
              <a:rPr lang="en-AU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Govt Integrated Set of Ontologies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AU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Exemplar project – LOC-I</a:t>
            </a:r>
          </a:p>
        </p:txBody>
      </p:sp>
    </p:spTree>
    <p:extLst>
      <p:ext uri="{BB962C8B-B14F-4D97-AF65-F5344CB8AC3E}">
        <p14:creationId xmlns:p14="http://schemas.microsoft.com/office/powerpoint/2010/main" val="2016957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Linked Data catalogue</a:t>
            </a:r>
            <a:endParaRPr sz="3000" b="0" dirty="0"/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600"/>
              </a:spcAft>
              <a:buSzPts val="1800"/>
              <a:buChar char="•"/>
            </a:pPr>
            <a:r>
              <a:rPr lang="en-A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WG is developing a catalogue of Linked Data resources</a:t>
            </a:r>
          </a:p>
          <a:p>
            <a:pPr lvl="1" indent="-342900">
              <a:lnSpc>
                <a:spcPct val="150000"/>
              </a:lnSpc>
              <a:spcBef>
                <a:spcPts val="640"/>
              </a:spcBef>
              <a:spcAft>
                <a:spcPts val="600"/>
              </a:spcAft>
              <a:buSzPts val="1800"/>
              <a:buChar char="•"/>
            </a:pPr>
            <a:r>
              <a:rPr lang="en-AU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Datasets</a:t>
            </a:r>
          </a:p>
          <a:p>
            <a:pPr lvl="1" indent="-342900">
              <a:lnSpc>
                <a:spcPct val="150000"/>
              </a:lnSpc>
              <a:spcBef>
                <a:spcPts val="640"/>
              </a:spcBef>
              <a:spcAft>
                <a:spcPts val="600"/>
              </a:spcAft>
              <a:buSzPts val="1800"/>
              <a:buChar char="•"/>
            </a:pPr>
            <a:endParaRPr lang="en-AU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 indent="-342900">
              <a:lnSpc>
                <a:spcPct val="150000"/>
              </a:lnSpc>
              <a:spcBef>
                <a:spcPts val="640"/>
              </a:spcBef>
              <a:spcAft>
                <a:spcPts val="600"/>
              </a:spcAft>
              <a:buSzPts val="1800"/>
              <a:buChar char="•"/>
            </a:pPr>
            <a:r>
              <a:rPr lang="en-AU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Delivered via APIs or as static RDF datasets</a:t>
            </a:r>
          </a:p>
          <a:p>
            <a:pPr lvl="1" indent="-342900">
              <a:lnSpc>
                <a:spcPct val="150000"/>
              </a:lnSpc>
              <a:spcBef>
                <a:spcPts val="640"/>
              </a:spcBef>
              <a:spcAft>
                <a:spcPts val="600"/>
              </a:spcAft>
              <a:buSzPts val="1800"/>
              <a:buChar char="•"/>
            </a:pPr>
            <a:endParaRPr lang="en-AU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Cylinder 1">
            <a:extLst>
              <a:ext uri="{FF2B5EF4-FFF2-40B4-BE49-F238E27FC236}">
                <a16:creationId xmlns:a16="http://schemas.microsoft.com/office/drawing/2014/main" id="{5B2663A3-1085-4DFB-9FE7-1A0BF4EDFF95}"/>
              </a:ext>
            </a:extLst>
          </p:cNvPr>
          <p:cNvSpPr/>
          <p:nvPr/>
        </p:nvSpPr>
        <p:spPr>
          <a:xfrm>
            <a:off x="1324947" y="5262465"/>
            <a:ext cx="1362269" cy="117565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G-NAF DB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FCEA01-02F2-4A86-9398-9395997D41BA}"/>
              </a:ext>
            </a:extLst>
          </p:cNvPr>
          <p:cNvSpPr/>
          <p:nvPr/>
        </p:nvSpPr>
        <p:spPr>
          <a:xfrm>
            <a:off x="1324947" y="4366727"/>
            <a:ext cx="1362269" cy="5691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LD API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6D585E7-6BFD-4CA1-AB7D-FC02A3AEC44A}"/>
              </a:ext>
            </a:extLst>
          </p:cNvPr>
          <p:cNvCxnSpPr>
            <a:stCxn id="3" idx="2"/>
            <a:endCxn id="2" idx="1"/>
          </p:cNvCxnSpPr>
          <p:nvPr/>
        </p:nvCxnSpPr>
        <p:spPr>
          <a:xfrm>
            <a:off x="2006082" y="4935894"/>
            <a:ext cx="0" cy="32657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3BB228D5-2A31-4EA5-B1F9-3D666E958724}"/>
              </a:ext>
            </a:extLst>
          </p:cNvPr>
          <p:cNvSpPr/>
          <p:nvPr/>
        </p:nvSpPr>
        <p:spPr>
          <a:xfrm>
            <a:off x="4907902" y="4366727"/>
            <a:ext cx="989045" cy="125030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RDF File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A35FF1-9F2C-42D5-8F23-CAED158E0F88}"/>
              </a:ext>
            </a:extLst>
          </p:cNvPr>
          <p:cNvSpPr txBox="1"/>
          <p:nvPr/>
        </p:nvSpPr>
        <p:spPr>
          <a:xfrm>
            <a:off x="6596743" y="4562669"/>
            <a:ext cx="1984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Hosted on data.gov.au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5E06B95-95B2-4A75-8BA8-01AEF4E05E8D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6064898" y="4716558"/>
            <a:ext cx="53184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040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Linked Data catalogue</a:t>
            </a:r>
            <a:endParaRPr sz="3000" b="0" dirty="0"/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600"/>
              </a:spcAft>
              <a:buSzPts val="1800"/>
              <a:buChar char="•"/>
            </a:pPr>
            <a:r>
              <a:rPr lang="en-A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WG is developing a catalogue of Linked Data resources</a:t>
            </a:r>
          </a:p>
          <a:p>
            <a:pPr lvl="1" indent="-342900">
              <a:lnSpc>
                <a:spcPct val="150000"/>
              </a:lnSpc>
              <a:spcBef>
                <a:spcPts val="640"/>
              </a:spcBef>
              <a:spcAft>
                <a:spcPts val="600"/>
              </a:spcAft>
              <a:buSzPts val="1800"/>
              <a:buChar char="•"/>
            </a:pPr>
            <a:r>
              <a:rPr lang="en-AU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Datasets</a:t>
            </a:r>
          </a:p>
          <a:p>
            <a:pPr lvl="1" indent="-342900">
              <a:lnSpc>
                <a:spcPct val="150000"/>
              </a:lnSpc>
              <a:spcBef>
                <a:spcPts val="640"/>
              </a:spcBef>
              <a:spcAft>
                <a:spcPts val="600"/>
              </a:spcAft>
              <a:buSzPts val="1800"/>
              <a:buChar char="•"/>
            </a:pPr>
            <a:r>
              <a:rPr lang="en-AU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Definitional resources – ontologies (models) &amp; vocabularies </a:t>
            </a:r>
          </a:p>
        </p:txBody>
      </p:sp>
      <p:sp>
        <p:nvSpPr>
          <p:cNvPr id="4" name="Rectangle: Folded Corner 3">
            <a:extLst>
              <a:ext uri="{FF2B5EF4-FFF2-40B4-BE49-F238E27FC236}">
                <a16:creationId xmlns:a16="http://schemas.microsoft.com/office/drawing/2014/main" id="{4EFB43A6-97C2-46BC-8C62-BEC0BD94A281}"/>
              </a:ext>
            </a:extLst>
          </p:cNvPr>
          <p:cNvSpPr/>
          <p:nvPr/>
        </p:nvSpPr>
        <p:spPr>
          <a:xfrm>
            <a:off x="2873829" y="4024605"/>
            <a:ext cx="989045" cy="125030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HTML File</a:t>
            </a:r>
          </a:p>
        </p:txBody>
      </p:sp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0E89E654-6FA4-4D73-8AEE-8118C4E17B1E}"/>
              </a:ext>
            </a:extLst>
          </p:cNvPr>
          <p:cNvSpPr/>
          <p:nvPr/>
        </p:nvSpPr>
        <p:spPr>
          <a:xfrm>
            <a:off x="1129004" y="4024605"/>
            <a:ext cx="989045" cy="125030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RDF File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CCDC4B-81D4-429D-81F7-9F1B21F6855C}"/>
              </a:ext>
            </a:extLst>
          </p:cNvPr>
          <p:cNvSpPr txBox="1"/>
          <p:nvPr/>
        </p:nvSpPr>
        <p:spPr>
          <a:xfrm>
            <a:off x="2351508" y="4495867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+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E70CFF-24B8-4DCB-A3DC-65E14C265340}"/>
              </a:ext>
            </a:extLst>
          </p:cNvPr>
          <p:cNvSpPr txBox="1"/>
          <p:nvPr/>
        </p:nvSpPr>
        <p:spPr>
          <a:xfrm>
            <a:off x="4611904" y="4495867"/>
            <a:ext cx="1467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Auto-generated!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0EE30CA-532D-47F2-929E-C8E7A02DCD13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4080060" y="4649756"/>
            <a:ext cx="53184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243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Linked Data catalogue</a:t>
            </a:r>
            <a:endParaRPr sz="3000" b="0" dirty="0"/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600"/>
              </a:spcAft>
              <a:buSzPts val="1800"/>
              <a:buChar char="•"/>
            </a:pPr>
            <a:r>
              <a:rPr lang="en-A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WG is developing a catalogue of Linked Data resources</a:t>
            </a:r>
          </a:p>
          <a:p>
            <a:pPr lvl="1" indent="-342900">
              <a:lnSpc>
                <a:spcPct val="150000"/>
              </a:lnSpc>
              <a:spcBef>
                <a:spcPts val="640"/>
              </a:spcBef>
              <a:spcAft>
                <a:spcPts val="600"/>
              </a:spcAft>
              <a:buSzPts val="1800"/>
              <a:buChar char="•"/>
            </a:pPr>
            <a:r>
              <a:rPr lang="en-AU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Datasets</a:t>
            </a:r>
          </a:p>
          <a:p>
            <a:pPr lvl="1" indent="-342900">
              <a:lnSpc>
                <a:spcPct val="150000"/>
              </a:lnSpc>
              <a:spcBef>
                <a:spcPts val="640"/>
              </a:spcBef>
              <a:spcAft>
                <a:spcPts val="600"/>
              </a:spcAft>
              <a:buSzPts val="1800"/>
              <a:buChar char="•"/>
            </a:pPr>
            <a:r>
              <a:rPr lang="en-AU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Definitional resources – ontologies (models) &amp; vocabularies </a:t>
            </a:r>
          </a:p>
          <a:p>
            <a:pPr lvl="1" indent="-342900">
              <a:lnSpc>
                <a:spcPct val="150000"/>
              </a:lnSpc>
              <a:spcBef>
                <a:spcPts val="640"/>
              </a:spcBef>
              <a:spcAft>
                <a:spcPts val="600"/>
              </a:spcAft>
              <a:buSzPts val="1800"/>
              <a:buChar char="•"/>
            </a:pPr>
            <a:r>
              <a:rPr lang="en-AU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Registers – lists of defined objects</a:t>
            </a:r>
          </a:p>
          <a:p>
            <a:pPr lvl="1" indent="-342900">
              <a:lnSpc>
                <a:spcPct val="150000"/>
              </a:lnSpc>
              <a:spcBef>
                <a:spcPts val="640"/>
              </a:spcBef>
              <a:spcAft>
                <a:spcPts val="600"/>
              </a:spcAft>
              <a:buSzPts val="1800"/>
              <a:buChar char="•"/>
            </a:pPr>
            <a:endParaRPr lang="en-AU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 indent="-342900">
              <a:lnSpc>
                <a:spcPct val="150000"/>
              </a:lnSpc>
              <a:spcBef>
                <a:spcPts val="640"/>
              </a:spcBef>
              <a:spcAft>
                <a:spcPts val="600"/>
              </a:spcAft>
              <a:buSzPts val="1800"/>
              <a:buChar char="•"/>
            </a:pPr>
            <a:r>
              <a:rPr lang="en-AU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All the “Organisations” in Australia</a:t>
            </a:r>
          </a:p>
          <a:p>
            <a:pPr lvl="2" indent="-342900">
              <a:lnSpc>
                <a:spcPct val="150000"/>
              </a:lnSpc>
              <a:spcBef>
                <a:spcPts val="640"/>
              </a:spcBef>
              <a:spcAft>
                <a:spcPts val="600"/>
              </a:spcAft>
              <a:buSzPts val="1800"/>
            </a:pPr>
            <a:r>
              <a:rPr lang="en-AU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Government orgs</a:t>
            </a:r>
          </a:p>
          <a:p>
            <a:pPr lvl="2" indent="-342900">
              <a:lnSpc>
                <a:spcPct val="150000"/>
              </a:lnSpc>
              <a:spcBef>
                <a:spcPts val="640"/>
              </a:spcBef>
              <a:spcAft>
                <a:spcPts val="600"/>
              </a:spcAft>
              <a:buSzPts val="1800"/>
            </a:pPr>
            <a:r>
              <a:rPr lang="en-AU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Businesses</a:t>
            </a:r>
          </a:p>
          <a:p>
            <a:pPr lvl="2" indent="-342900">
              <a:lnSpc>
                <a:spcPct val="150000"/>
              </a:lnSpc>
              <a:spcBef>
                <a:spcPts val="640"/>
              </a:spcBef>
              <a:spcAft>
                <a:spcPts val="600"/>
              </a:spcAft>
              <a:buSzPts val="1800"/>
            </a:pPr>
            <a:r>
              <a:rPr lang="en-AU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NGOs</a:t>
            </a:r>
          </a:p>
        </p:txBody>
      </p:sp>
    </p:spTree>
    <p:extLst>
      <p:ext uri="{BB962C8B-B14F-4D97-AF65-F5344CB8AC3E}">
        <p14:creationId xmlns:p14="http://schemas.microsoft.com/office/powerpoint/2010/main" val="2876353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Linked Data catalogue</a:t>
            </a:r>
            <a:endParaRPr sz="3000" b="0" dirty="0"/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600"/>
              </a:spcAft>
              <a:buSzPts val="1800"/>
              <a:buChar char="•"/>
            </a:pPr>
            <a:r>
              <a:rPr lang="en-A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WG is developing a catalogue of Linked Data resources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600"/>
              </a:spcAft>
              <a:buSzPts val="1800"/>
              <a:buChar char="•"/>
            </a:pPr>
            <a:r>
              <a:rPr lang="en-A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catalogue itself will be a LD resource!</a:t>
            </a:r>
          </a:p>
        </p:txBody>
      </p:sp>
    </p:spTree>
    <p:extLst>
      <p:ext uri="{BB962C8B-B14F-4D97-AF65-F5344CB8AC3E}">
        <p14:creationId xmlns:p14="http://schemas.microsoft.com/office/powerpoint/2010/main" val="4078287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5DCBD-FDA7-44C1-BB01-FECBE81AF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Moving towards an integrated</a:t>
            </a:r>
            <a:br>
              <a:rPr lang="en-AU" sz="3200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AU" sz="3200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set of ontologies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56F7C-053D-4CA9-9CDB-E6C55FC141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Currently, several ontologies developing with a ‘whole of government’ focus</a:t>
            </a:r>
          </a:p>
          <a:p>
            <a:r>
              <a:rPr lang="en-AU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We aim to implement a methodology to integrate multiple ontologies </a:t>
            </a:r>
          </a:p>
          <a:p>
            <a:pPr lvl="1"/>
            <a:r>
              <a:rPr lang="en-AU" sz="3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Allows use as if they were one data model</a:t>
            </a:r>
          </a:p>
          <a:p>
            <a:pPr lvl="1"/>
            <a:r>
              <a:rPr lang="en-AU" sz="3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Allows specialists to manage just their bit</a:t>
            </a:r>
          </a:p>
          <a:p>
            <a:endParaRPr lang="en-AU" sz="3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445177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5DCBD-FDA7-44C1-BB01-FECBE81AF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Moving towards an integrated</a:t>
            </a:r>
            <a:br>
              <a:rPr lang="en-AU" sz="3200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AU" sz="3200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set of ontologies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56F7C-053D-4CA9-9CDB-E6C55FC141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Currently, several ontologies developing with a ‘whole of government’ focus</a:t>
            </a:r>
          </a:p>
          <a:p>
            <a:r>
              <a:rPr lang="en-AU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We aim to implement a methodology to integrate multiple ontologies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329232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5DCBD-FDA7-44C1-BB01-FECBE81AF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Moving towards an integrated</a:t>
            </a:r>
            <a:br>
              <a:rPr lang="en-AU" sz="3200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AU" sz="3200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set of ontologies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EF5781-6DA6-4D54-A213-F5ED318495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83"/>
          <a:stretch/>
        </p:blipFill>
        <p:spPr>
          <a:xfrm>
            <a:off x="0" y="2500604"/>
            <a:ext cx="9144000" cy="43573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0AFDF5-FCDF-443A-AF6E-81233F929B3D}"/>
              </a:ext>
            </a:extLst>
          </p:cNvPr>
          <p:cNvSpPr txBox="1"/>
          <p:nvPr/>
        </p:nvSpPr>
        <p:spPr>
          <a:xfrm>
            <a:off x="635430" y="2092246"/>
            <a:ext cx="2900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FSDF-O, a taste of things to come</a:t>
            </a:r>
          </a:p>
        </p:txBody>
      </p:sp>
    </p:spTree>
    <p:extLst>
      <p:ext uri="{BB962C8B-B14F-4D97-AF65-F5344CB8AC3E}">
        <p14:creationId xmlns:p14="http://schemas.microsoft.com/office/powerpoint/2010/main" val="3718812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5DCBD-FDA7-44C1-BB01-FECBE81AF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Moving towards an integrated</a:t>
            </a:r>
            <a:br>
              <a:rPr lang="en-AU" sz="3200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AU" sz="3200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set of ontologies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56F7C-053D-4CA9-9CDB-E6C55FC141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Currently, several ontologies developing with a ‘whole of government’ focus</a:t>
            </a:r>
          </a:p>
          <a:p>
            <a:r>
              <a:rPr lang="en-AU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We aim to implement a methodology to integrate multiple ontologies </a:t>
            </a:r>
          </a:p>
          <a:p>
            <a:r>
              <a:rPr lang="en-AU" sz="36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This is a world first!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364087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F754E-2586-4C54-A4C4-046EB3CC7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Exemplar project – LOC-I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B4D34-5DC6-49AA-9C3C-A5C7CFFCFD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ABS NISA funded</a:t>
            </a:r>
          </a:p>
          <a:p>
            <a:r>
              <a:rPr lang="en-AU" dirty="0"/>
              <a:t>CSIRO, GA, ABS, </a:t>
            </a:r>
            <a:r>
              <a:rPr lang="en-AU" dirty="0" err="1"/>
              <a:t>DoEE</a:t>
            </a:r>
            <a:r>
              <a:rPr lang="en-AU" dirty="0"/>
              <a:t>, ATO?</a:t>
            </a:r>
          </a:p>
          <a:p>
            <a:endParaRPr lang="en-AU" dirty="0"/>
          </a:p>
          <a:p>
            <a:r>
              <a:rPr lang="en-AU" dirty="0"/>
              <a:t>Will cross-walk independently-created datasets, integrating on location</a:t>
            </a:r>
          </a:p>
        </p:txBody>
      </p:sp>
    </p:spTree>
    <p:extLst>
      <p:ext uri="{BB962C8B-B14F-4D97-AF65-F5344CB8AC3E}">
        <p14:creationId xmlns:p14="http://schemas.microsoft.com/office/powerpoint/2010/main" val="11248979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F754E-2586-4C54-A4C4-046EB3CC7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Exemplar project – LOC-I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B4D34-5DC6-49AA-9C3C-A5C7CFFCFD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37EBC28A-C298-4C69-B162-E67B3C454D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689542" y="1340989"/>
            <a:ext cx="5793609" cy="551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16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B8A54-9301-4285-9A48-6BAA96A4D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Defining </a:t>
            </a:r>
            <a:r>
              <a:rPr lang="en-AU" sz="3200" u="sng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</a:t>
            </a:r>
            <a:r>
              <a:rPr lang="en-AU" sz="3200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inked </a:t>
            </a:r>
            <a:r>
              <a:rPr lang="en-AU" sz="3200" u="sng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</a:t>
            </a:r>
            <a:r>
              <a:rPr lang="en-AU" sz="3200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992AB-9FDC-4CD3-90FD-D4D16D79EB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2400" dirty="0"/>
              <a:t>"</a:t>
            </a:r>
            <a:r>
              <a:rPr lang="en-AU" sz="2400" b="1" i="1" dirty="0"/>
              <a:t>Linked Data</a:t>
            </a:r>
            <a:r>
              <a:rPr lang="en-AU" sz="2400" dirty="0"/>
              <a:t>" refers to a set of standards, practices, and tools for publishing and linking structured data on the Web</a:t>
            </a:r>
          </a:p>
          <a:p>
            <a:endParaRPr lang="en-AU" sz="2400" dirty="0"/>
          </a:p>
          <a:p>
            <a:r>
              <a:rPr lang="en-AU" sz="2400" dirty="0"/>
              <a:t>Data that is Linked Data is linked to other data and can in turn be linked from other data</a:t>
            </a:r>
          </a:p>
          <a:p>
            <a:endParaRPr lang="en-AU" sz="2400" dirty="0"/>
          </a:p>
          <a:p>
            <a:r>
              <a:rPr lang="en-AU" sz="2400" dirty="0"/>
              <a:t>It is data that is published in a machine-readable way because all data is explicitly described in meaning and in format.</a:t>
            </a:r>
          </a:p>
        </p:txBody>
      </p:sp>
    </p:spTree>
    <p:extLst>
      <p:ext uri="{BB962C8B-B14F-4D97-AF65-F5344CB8AC3E}">
        <p14:creationId xmlns:p14="http://schemas.microsoft.com/office/powerpoint/2010/main" val="13435885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000"/>
              <a:buFont typeface="Avenir"/>
              <a:buNone/>
            </a:pPr>
            <a:r>
              <a:rPr lang="en-US" sz="3200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Join	      </a:t>
            </a:r>
            <a:r>
              <a:rPr lang="en-US" sz="3200" b="0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3"/>
              </a:rPr>
              <a:t>http://linked.data.gov.au/join.html</a:t>
            </a:r>
            <a:r>
              <a:rPr lang="en-US" sz="3200" b="0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endParaRPr sz="4000" b="0" i="0" u="none" strike="noStrike" cap="none" dirty="0">
              <a:solidFill>
                <a:srgbClr val="24406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722313" y="2015561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23C3D"/>
              </a:buClr>
              <a:buSzPts val="2400"/>
              <a:buFont typeface="Arial"/>
              <a:buNone/>
            </a:pPr>
            <a:r>
              <a:rPr lang="en-US" sz="3200" b="1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Calibri"/>
              </a:rPr>
              <a:t>Contacts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23C3D"/>
              </a:buClr>
              <a:buSzPts val="2400"/>
              <a:buFont typeface="Arial"/>
              <a:buNone/>
            </a:pPr>
            <a:endParaRPr lang="en-US" sz="2400" b="0" i="0" strike="noStrike" cap="none" dirty="0">
              <a:solidFill>
                <a:srgbClr val="723C3D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23C3D"/>
              </a:buClr>
              <a:buSzPts val="2400"/>
              <a:buFont typeface="Arial"/>
              <a:buNone/>
            </a:pPr>
            <a:r>
              <a:rPr lang="en-US" sz="2400" b="0" i="0" strike="noStrike" cap="none" dirty="0">
                <a:solidFill>
                  <a:srgbClr val="723C3D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Calibri"/>
              </a:rPr>
              <a:t>AGLDWG:  </a:t>
            </a:r>
            <a:r>
              <a:rPr lang="en-US" sz="2400" dirty="0">
                <a:solidFill>
                  <a:srgbClr val="723C3D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Calibri"/>
                <a:hlinkClick r:id="rId4"/>
              </a:rPr>
              <a:t>http://linked.data.gov.au</a:t>
            </a:r>
            <a:endParaRPr lang="en-US" sz="2400" dirty="0">
              <a:solidFill>
                <a:srgbClr val="723C3D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23C3D"/>
              </a:buClr>
              <a:buSzPts val="2400"/>
              <a:buFont typeface="Arial"/>
              <a:buNone/>
            </a:pPr>
            <a:r>
              <a:rPr lang="en-US" sz="2400" dirty="0">
                <a:solidFill>
                  <a:srgbClr val="723C3D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Calibri"/>
              </a:rPr>
              <a:t>Nick:           </a:t>
            </a:r>
            <a:r>
              <a:rPr lang="en-US" sz="2400" dirty="0">
                <a:solidFill>
                  <a:srgbClr val="723C3D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Calibri"/>
                <a:hlinkClick r:id="rId5"/>
              </a:rPr>
              <a:t>nicholas.car@csiro.au</a:t>
            </a:r>
            <a:r>
              <a:rPr lang="en-US" sz="2400" dirty="0">
                <a:solidFill>
                  <a:srgbClr val="723C3D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Calibri"/>
              </a:rPr>
              <a:t> </a:t>
            </a:r>
            <a:endParaRPr lang="en-US" sz="2400" dirty="0">
              <a:solidFill>
                <a:srgbClr val="723C3D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23C3D"/>
              </a:buClr>
              <a:buSzPts val="2400"/>
              <a:buFont typeface="Arial"/>
              <a:buNone/>
            </a:pPr>
            <a:endParaRPr dirty="0">
              <a:latin typeface="Courier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B8A54-9301-4285-9A48-6BAA96A4D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Defining </a:t>
            </a:r>
            <a:r>
              <a:rPr lang="en-AU" sz="3200" u="sng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</a:t>
            </a:r>
            <a:r>
              <a:rPr lang="en-AU" sz="3200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inked </a:t>
            </a:r>
            <a:r>
              <a:rPr lang="en-AU" sz="3200" u="sng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</a:t>
            </a:r>
            <a:r>
              <a:rPr lang="en-AU" sz="3200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17A3AF-F3C0-4295-A8B6-F6C6F49FF6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0"/>
          <a:stretch/>
        </p:blipFill>
        <p:spPr>
          <a:xfrm>
            <a:off x="635430" y="1698708"/>
            <a:ext cx="8029741" cy="30437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8C1040-ACE6-47F3-8739-9F456FADC828}"/>
              </a:ext>
            </a:extLst>
          </p:cNvPr>
          <p:cNvSpPr txBox="1"/>
          <p:nvPr/>
        </p:nvSpPr>
        <p:spPr>
          <a:xfrm>
            <a:off x="635430" y="1373789"/>
            <a:ext cx="2951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An example Linked Data dataset…</a:t>
            </a:r>
          </a:p>
        </p:txBody>
      </p:sp>
    </p:spTree>
    <p:extLst>
      <p:ext uri="{BB962C8B-B14F-4D97-AF65-F5344CB8AC3E}">
        <p14:creationId xmlns:p14="http://schemas.microsoft.com/office/powerpoint/2010/main" val="544904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B8A54-9301-4285-9A48-6BAA96A4D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Defining </a:t>
            </a:r>
            <a:r>
              <a:rPr lang="en-AU" sz="3200" u="sng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</a:t>
            </a:r>
            <a:r>
              <a:rPr lang="en-AU" sz="3200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inked </a:t>
            </a:r>
            <a:r>
              <a:rPr lang="en-AU" sz="3200" u="sng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</a:t>
            </a:r>
            <a:r>
              <a:rPr lang="en-AU" sz="3200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B340C3-638B-4E32-ABE0-88DB74FA7F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167"/>
          <a:stretch/>
        </p:blipFill>
        <p:spPr>
          <a:xfrm>
            <a:off x="635430" y="1698708"/>
            <a:ext cx="7200900" cy="37024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8C1040-ACE6-47F3-8739-9F456FADC828}"/>
              </a:ext>
            </a:extLst>
          </p:cNvPr>
          <p:cNvSpPr txBox="1"/>
          <p:nvPr/>
        </p:nvSpPr>
        <p:spPr>
          <a:xfrm>
            <a:off x="635430" y="1373789"/>
            <a:ext cx="2263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One item in that dataset…</a:t>
            </a:r>
          </a:p>
        </p:txBody>
      </p:sp>
    </p:spTree>
    <p:extLst>
      <p:ext uri="{BB962C8B-B14F-4D97-AF65-F5344CB8AC3E}">
        <p14:creationId xmlns:p14="http://schemas.microsoft.com/office/powerpoint/2010/main" val="2759033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B8A54-9301-4285-9A48-6BAA96A4D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Defining </a:t>
            </a:r>
            <a:r>
              <a:rPr lang="en-AU" sz="3200" u="sng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</a:t>
            </a:r>
            <a:r>
              <a:rPr lang="en-AU" sz="3200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inked </a:t>
            </a:r>
            <a:r>
              <a:rPr lang="en-AU" sz="3200" u="sng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</a:t>
            </a:r>
            <a:r>
              <a:rPr lang="en-AU" sz="3200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B340C3-638B-4E32-ABE0-88DB74FA7F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167"/>
          <a:stretch/>
        </p:blipFill>
        <p:spPr>
          <a:xfrm>
            <a:off x="635430" y="1698708"/>
            <a:ext cx="7200900" cy="37024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8C1040-ACE6-47F3-8739-9F456FADC828}"/>
              </a:ext>
            </a:extLst>
          </p:cNvPr>
          <p:cNvSpPr txBox="1"/>
          <p:nvPr/>
        </p:nvSpPr>
        <p:spPr>
          <a:xfrm>
            <a:off x="635430" y="1373789"/>
            <a:ext cx="2263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One item in that dataset…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18CA24-CD8A-43AE-850C-005CBD112AA9}"/>
              </a:ext>
            </a:extLst>
          </p:cNvPr>
          <p:cNvSpPr txBox="1"/>
          <p:nvPr/>
        </p:nvSpPr>
        <p:spPr>
          <a:xfrm>
            <a:off x="116237" y="4490870"/>
            <a:ext cx="8823625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latin typeface="Courier"/>
              </a:rPr>
              <a:t>&lt;http://test.linked.data.gov.au/org/O-000928&gt; a </a:t>
            </a:r>
            <a:r>
              <a:rPr lang="en-AU" dirty="0" err="1">
                <a:latin typeface="Courier"/>
              </a:rPr>
              <a:t>org:Organization</a:t>
            </a:r>
            <a:r>
              <a:rPr lang="en-AU" dirty="0">
                <a:latin typeface="Courier"/>
              </a:rPr>
              <a:t> ;</a:t>
            </a:r>
          </a:p>
          <a:p>
            <a:r>
              <a:rPr lang="en-AU" dirty="0">
                <a:latin typeface="Courier"/>
              </a:rPr>
              <a:t>    </a:t>
            </a:r>
            <a:r>
              <a:rPr lang="en-AU" dirty="0" err="1">
                <a:latin typeface="Courier"/>
              </a:rPr>
              <a:t>rdfs:label</a:t>
            </a:r>
            <a:r>
              <a:rPr lang="en-AU" dirty="0">
                <a:latin typeface="Courier"/>
              </a:rPr>
              <a:t> "Australian Bureau of Statistics" ;</a:t>
            </a:r>
          </a:p>
          <a:p>
            <a:r>
              <a:rPr lang="en-AU" dirty="0">
                <a:latin typeface="Courier"/>
              </a:rPr>
              <a:t>    </a:t>
            </a:r>
            <a:r>
              <a:rPr lang="en-AU" dirty="0" err="1">
                <a:latin typeface="Courier"/>
              </a:rPr>
              <a:t>auorg:averageStaffingLevel</a:t>
            </a:r>
            <a:r>
              <a:rPr lang="en-AU" dirty="0">
                <a:latin typeface="Courier"/>
              </a:rPr>
              <a:t> 2387 ;</a:t>
            </a:r>
          </a:p>
          <a:p>
            <a:r>
              <a:rPr lang="en-AU" dirty="0">
                <a:latin typeface="Courier"/>
              </a:rPr>
              <a:t>    </a:t>
            </a:r>
            <a:r>
              <a:rPr lang="en-AU" dirty="0" err="1">
                <a:latin typeface="Courier"/>
              </a:rPr>
              <a:t>auorg:budgetAppropriations</a:t>
            </a:r>
            <a:r>
              <a:rPr lang="en-AU" dirty="0">
                <a:latin typeface="Courier"/>
              </a:rPr>
              <a:t> "368919000"^^</a:t>
            </a:r>
            <a:r>
              <a:rPr lang="en-AU" dirty="0" err="1">
                <a:latin typeface="Courier"/>
              </a:rPr>
              <a:t>auorg:AustralianDollars</a:t>
            </a:r>
            <a:r>
              <a:rPr lang="en-AU" dirty="0">
                <a:latin typeface="Courier"/>
              </a:rPr>
              <a:t> ;</a:t>
            </a:r>
          </a:p>
          <a:p>
            <a:r>
              <a:rPr lang="en-AU" dirty="0">
                <a:latin typeface="Courier"/>
              </a:rPr>
              <a:t>    </a:t>
            </a:r>
            <a:r>
              <a:rPr lang="en-AU" dirty="0" err="1">
                <a:latin typeface="Courier"/>
              </a:rPr>
              <a:t>auorg:portfolio</a:t>
            </a:r>
            <a:r>
              <a:rPr lang="en-AU" dirty="0">
                <a:latin typeface="Courier"/>
              </a:rPr>
              <a:t> &lt;http://test.linked.data.gov.au/portfolio/78921&gt; ;</a:t>
            </a:r>
          </a:p>
          <a:p>
            <a:r>
              <a:rPr lang="en-AU" dirty="0">
                <a:latin typeface="Courier"/>
              </a:rPr>
              <a:t>    </a:t>
            </a:r>
            <a:r>
              <a:rPr lang="en-AU" dirty="0" err="1">
                <a:latin typeface="Courier"/>
              </a:rPr>
              <a:t>dct:created</a:t>
            </a:r>
            <a:r>
              <a:rPr lang="en-AU" dirty="0">
                <a:latin typeface="Courier"/>
              </a:rPr>
              <a:t> "1977-02-22"^^</a:t>
            </a:r>
            <a:r>
              <a:rPr lang="en-AU" dirty="0" err="1">
                <a:latin typeface="Courier"/>
              </a:rPr>
              <a:t>xsd:date</a:t>
            </a:r>
            <a:r>
              <a:rPr lang="en-AU" dirty="0">
                <a:latin typeface="Courier"/>
              </a:rPr>
              <a:t> ;</a:t>
            </a:r>
          </a:p>
          <a:p>
            <a:r>
              <a:rPr lang="en-AU" dirty="0">
                <a:latin typeface="Courier"/>
              </a:rPr>
              <a:t>    </a:t>
            </a:r>
            <a:r>
              <a:rPr lang="en-AU" dirty="0" err="1">
                <a:latin typeface="Courier"/>
              </a:rPr>
              <a:t>dct:description</a:t>
            </a:r>
            <a:r>
              <a:rPr lang="en-AU" dirty="0">
                <a:latin typeface="Courier"/>
              </a:rPr>
              <a:t> "The ABS is..." ;</a:t>
            </a:r>
          </a:p>
          <a:p>
            <a:r>
              <a:rPr lang="en-AU" dirty="0">
                <a:latin typeface="Courier"/>
              </a:rPr>
              <a:t>    ns2:hasStreetAddress &lt;http://gnafld.net/address/GAACT714857871&gt; ;</a:t>
            </a:r>
          </a:p>
        </p:txBody>
      </p: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A484C427-56D6-459B-88AE-33595426816B}"/>
              </a:ext>
            </a:extLst>
          </p:cNvPr>
          <p:cNvCxnSpPr>
            <a:endCxn id="7" idx="0"/>
          </p:cNvCxnSpPr>
          <p:nvPr/>
        </p:nvCxnSpPr>
        <p:spPr>
          <a:xfrm>
            <a:off x="2603715" y="4238786"/>
            <a:ext cx="1924335" cy="252084"/>
          </a:xfrm>
          <a:prstGeom prst="bentConnector2">
            <a:avLst/>
          </a:prstGeom>
          <a:ln w="28575">
            <a:solidFill>
              <a:srgbClr val="85190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823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B8A54-9301-4285-9A48-6BAA96A4D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Defining </a:t>
            </a:r>
            <a:r>
              <a:rPr lang="en-AU" sz="3200" u="sng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</a:t>
            </a:r>
            <a:r>
              <a:rPr lang="en-AU" sz="3200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inked </a:t>
            </a:r>
            <a:r>
              <a:rPr lang="en-AU" sz="3200" u="sng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</a:t>
            </a:r>
            <a:r>
              <a:rPr lang="en-AU" sz="3200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B340C3-638B-4E32-ABE0-88DB74FA7F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167"/>
          <a:stretch/>
        </p:blipFill>
        <p:spPr>
          <a:xfrm>
            <a:off x="635430" y="1698708"/>
            <a:ext cx="7200900" cy="37024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8C1040-ACE6-47F3-8739-9F456FADC828}"/>
              </a:ext>
            </a:extLst>
          </p:cNvPr>
          <p:cNvSpPr txBox="1"/>
          <p:nvPr/>
        </p:nvSpPr>
        <p:spPr>
          <a:xfrm>
            <a:off x="635430" y="1373789"/>
            <a:ext cx="2263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One item in that dataset…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18CA24-CD8A-43AE-850C-005CBD112AA9}"/>
              </a:ext>
            </a:extLst>
          </p:cNvPr>
          <p:cNvSpPr txBox="1"/>
          <p:nvPr/>
        </p:nvSpPr>
        <p:spPr>
          <a:xfrm>
            <a:off x="116237" y="4490870"/>
            <a:ext cx="8823625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latin typeface="Courier"/>
              </a:rPr>
              <a:t>&lt;http://test.linked.data.gov.au/org/O-000928&gt; a </a:t>
            </a:r>
            <a:r>
              <a:rPr lang="en-AU" dirty="0" err="1">
                <a:latin typeface="Courier"/>
              </a:rPr>
              <a:t>org:Organization</a:t>
            </a:r>
            <a:r>
              <a:rPr lang="en-AU" dirty="0">
                <a:latin typeface="Courier"/>
              </a:rPr>
              <a:t> ;</a:t>
            </a:r>
          </a:p>
          <a:p>
            <a:r>
              <a:rPr lang="en-AU" dirty="0">
                <a:latin typeface="Courier"/>
              </a:rPr>
              <a:t>    </a:t>
            </a:r>
            <a:r>
              <a:rPr lang="en-AU" dirty="0" err="1">
                <a:latin typeface="Courier"/>
              </a:rPr>
              <a:t>rdfs:label</a:t>
            </a:r>
            <a:r>
              <a:rPr lang="en-AU" dirty="0">
                <a:latin typeface="Courier"/>
              </a:rPr>
              <a:t> "Australian Bureau of Statistics" ;</a:t>
            </a:r>
          </a:p>
          <a:p>
            <a:r>
              <a:rPr lang="en-AU" dirty="0">
                <a:latin typeface="Courier"/>
              </a:rPr>
              <a:t>    </a:t>
            </a:r>
            <a:r>
              <a:rPr lang="en-AU" dirty="0" err="1">
                <a:latin typeface="Courier"/>
              </a:rPr>
              <a:t>auorg:averageStaffingLevel</a:t>
            </a:r>
            <a:r>
              <a:rPr lang="en-AU" dirty="0">
                <a:latin typeface="Courier"/>
              </a:rPr>
              <a:t> 2387 ;</a:t>
            </a:r>
          </a:p>
          <a:p>
            <a:r>
              <a:rPr lang="en-AU" dirty="0">
                <a:latin typeface="Courier"/>
              </a:rPr>
              <a:t>    </a:t>
            </a:r>
            <a:r>
              <a:rPr lang="en-AU" dirty="0" err="1">
                <a:latin typeface="Courier"/>
              </a:rPr>
              <a:t>auorg:budgetAppropriations</a:t>
            </a:r>
            <a:r>
              <a:rPr lang="en-AU" dirty="0">
                <a:latin typeface="Courier"/>
              </a:rPr>
              <a:t> "368919000"^^</a:t>
            </a:r>
            <a:r>
              <a:rPr lang="en-AU" dirty="0" err="1">
                <a:latin typeface="Courier"/>
              </a:rPr>
              <a:t>auorg:AustralianDollars</a:t>
            </a:r>
            <a:r>
              <a:rPr lang="en-AU" dirty="0">
                <a:latin typeface="Courier"/>
              </a:rPr>
              <a:t> ;</a:t>
            </a:r>
          </a:p>
          <a:p>
            <a:r>
              <a:rPr lang="en-AU" dirty="0">
                <a:latin typeface="Courier"/>
              </a:rPr>
              <a:t>    </a:t>
            </a:r>
            <a:r>
              <a:rPr lang="en-AU" dirty="0" err="1">
                <a:latin typeface="Courier"/>
              </a:rPr>
              <a:t>auorg:portfolio</a:t>
            </a:r>
            <a:r>
              <a:rPr lang="en-AU" dirty="0">
                <a:latin typeface="Courier"/>
              </a:rPr>
              <a:t> &lt;http://test.linked.data.gov.au/portfolio/78921&gt; ;</a:t>
            </a:r>
          </a:p>
          <a:p>
            <a:r>
              <a:rPr lang="en-AU" dirty="0">
                <a:latin typeface="Courier"/>
              </a:rPr>
              <a:t>    </a:t>
            </a:r>
            <a:r>
              <a:rPr lang="en-AU" dirty="0" err="1">
                <a:latin typeface="Courier"/>
              </a:rPr>
              <a:t>dct:created</a:t>
            </a:r>
            <a:r>
              <a:rPr lang="en-AU" dirty="0">
                <a:latin typeface="Courier"/>
              </a:rPr>
              <a:t> "1977-02-22"^^</a:t>
            </a:r>
            <a:r>
              <a:rPr lang="en-AU" dirty="0" err="1">
                <a:latin typeface="Courier"/>
              </a:rPr>
              <a:t>xsd:date</a:t>
            </a:r>
            <a:r>
              <a:rPr lang="en-AU" dirty="0">
                <a:latin typeface="Courier"/>
              </a:rPr>
              <a:t> ;</a:t>
            </a:r>
          </a:p>
          <a:p>
            <a:r>
              <a:rPr lang="en-AU" dirty="0">
                <a:latin typeface="Courier"/>
              </a:rPr>
              <a:t>    </a:t>
            </a:r>
            <a:r>
              <a:rPr lang="en-AU" dirty="0" err="1">
                <a:latin typeface="Courier"/>
              </a:rPr>
              <a:t>dct:description</a:t>
            </a:r>
            <a:r>
              <a:rPr lang="en-AU" dirty="0">
                <a:latin typeface="Courier"/>
              </a:rPr>
              <a:t> "The ABS is..." ;</a:t>
            </a:r>
          </a:p>
          <a:p>
            <a:r>
              <a:rPr lang="en-AU" b="1" dirty="0">
                <a:latin typeface="Courier"/>
              </a:rPr>
              <a:t>    ns2:hasStreetAddress &lt;http://gnafld.net/address/GAACT714857871&gt; ;</a:t>
            </a:r>
          </a:p>
        </p:txBody>
      </p: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A484C427-56D6-459B-88AE-33595426816B}"/>
              </a:ext>
            </a:extLst>
          </p:cNvPr>
          <p:cNvCxnSpPr>
            <a:endCxn id="7" idx="0"/>
          </p:cNvCxnSpPr>
          <p:nvPr/>
        </p:nvCxnSpPr>
        <p:spPr>
          <a:xfrm>
            <a:off x="2603715" y="4238786"/>
            <a:ext cx="1924335" cy="252084"/>
          </a:xfrm>
          <a:prstGeom prst="bentConnector2">
            <a:avLst/>
          </a:prstGeom>
          <a:ln w="28575">
            <a:solidFill>
              <a:srgbClr val="85190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306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B8A54-9301-4285-9A48-6BAA96A4D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Defining </a:t>
            </a:r>
            <a:r>
              <a:rPr lang="en-AU" sz="3200" u="sng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</a:t>
            </a:r>
            <a:r>
              <a:rPr lang="en-AU" sz="3200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inked </a:t>
            </a:r>
            <a:r>
              <a:rPr lang="en-AU" sz="3200" u="sng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</a:t>
            </a:r>
            <a:r>
              <a:rPr lang="en-AU" sz="3200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8C1040-ACE6-47F3-8739-9F456FADC828}"/>
              </a:ext>
            </a:extLst>
          </p:cNvPr>
          <p:cNvSpPr txBox="1"/>
          <p:nvPr/>
        </p:nvSpPr>
        <p:spPr>
          <a:xfrm>
            <a:off x="635430" y="1373789"/>
            <a:ext cx="1787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Following that link…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18CA24-CD8A-43AE-850C-005CBD112AA9}"/>
              </a:ext>
            </a:extLst>
          </p:cNvPr>
          <p:cNvSpPr txBox="1"/>
          <p:nvPr/>
        </p:nvSpPr>
        <p:spPr>
          <a:xfrm>
            <a:off x="160187" y="1681566"/>
            <a:ext cx="8823625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latin typeface="Courier"/>
              </a:rPr>
              <a:t>&lt;http://test.linked.data.gov.au/org/O-000928&gt; a </a:t>
            </a:r>
            <a:r>
              <a:rPr lang="en-AU" dirty="0" err="1">
                <a:latin typeface="Courier"/>
              </a:rPr>
              <a:t>org:Organization</a:t>
            </a:r>
            <a:r>
              <a:rPr lang="en-AU" dirty="0">
                <a:latin typeface="Courier"/>
              </a:rPr>
              <a:t> ;</a:t>
            </a:r>
          </a:p>
          <a:p>
            <a:r>
              <a:rPr lang="en-AU" dirty="0">
                <a:latin typeface="Courier"/>
              </a:rPr>
              <a:t>    </a:t>
            </a:r>
            <a:r>
              <a:rPr lang="en-AU" dirty="0" err="1">
                <a:latin typeface="Courier"/>
              </a:rPr>
              <a:t>rdfs:label</a:t>
            </a:r>
            <a:r>
              <a:rPr lang="en-AU" dirty="0">
                <a:latin typeface="Courier"/>
              </a:rPr>
              <a:t> "Australian Bureau of Statistics" ;</a:t>
            </a:r>
          </a:p>
          <a:p>
            <a:r>
              <a:rPr lang="en-AU" dirty="0">
                <a:latin typeface="Courier"/>
              </a:rPr>
              <a:t>    </a:t>
            </a:r>
            <a:r>
              <a:rPr lang="en-AU" dirty="0" err="1">
                <a:latin typeface="Courier"/>
              </a:rPr>
              <a:t>auorg:averageStaffingLevel</a:t>
            </a:r>
            <a:r>
              <a:rPr lang="en-AU" dirty="0">
                <a:latin typeface="Courier"/>
              </a:rPr>
              <a:t> 2387 ;</a:t>
            </a:r>
          </a:p>
          <a:p>
            <a:r>
              <a:rPr lang="en-AU" dirty="0">
                <a:latin typeface="Courier"/>
              </a:rPr>
              <a:t>    </a:t>
            </a:r>
            <a:r>
              <a:rPr lang="en-AU" dirty="0" err="1">
                <a:latin typeface="Courier"/>
              </a:rPr>
              <a:t>auorg:budgetAppropriations</a:t>
            </a:r>
            <a:r>
              <a:rPr lang="en-AU" dirty="0">
                <a:latin typeface="Courier"/>
              </a:rPr>
              <a:t> "368919000"^^</a:t>
            </a:r>
            <a:r>
              <a:rPr lang="en-AU" dirty="0" err="1">
                <a:latin typeface="Courier"/>
              </a:rPr>
              <a:t>auorg:AustralianDollars</a:t>
            </a:r>
            <a:r>
              <a:rPr lang="en-AU" dirty="0">
                <a:latin typeface="Courier"/>
              </a:rPr>
              <a:t> ;</a:t>
            </a:r>
          </a:p>
          <a:p>
            <a:r>
              <a:rPr lang="en-AU" dirty="0">
                <a:latin typeface="Courier"/>
              </a:rPr>
              <a:t>    </a:t>
            </a:r>
            <a:r>
              <a:rPr lang="en-AU" dirty="0" err="1">
                <a:latin typeface="Courier"/>
              </a:rPr>
              <a:t>auorg:portfolio</a:t>
            </a:r>
            <a:r>
              <a:rPr lang="en-AU" dirty="0">
                <a:latin typeface="Courier"/>
              </a:rPr>
              <a:t> &lt;http://test.linked.data.gov.au/portfolio/78921&gt; ;</a:t>
            </a:r>
          </a:p>
          <a:p>
            <a:r>
              <a:rPr lang="en-AU" dirty="0">
                <a:latin typeface="Courier"/>
              </a:rPr>
              <a:t>    </a:t>
            </a:r>
            <a:r>
              <a:rPr lang="en-AU" dirty="0" err="1">
                <a:latin typeface="Courier"/>
              </a:rPr>
              <a:t>dct:created</a:t>
            </a:r>
            <a:r>
              <a:rPr lang="en-AU" dirty="0">
                <a:latin typeface="Courier"/>
              </a:rPr>
              <a:t> "1977-02-22"^^</a:t>
            </a:r>
            <a:r>
              <a:rPr lang="en-AU" dirty="0" err="1">
                <a:latin typeface="Courier"/>
              </a:rPr>
              <a:t>xsd:date</a:t>
            </a:r>
            <a:r>
              <a:rPr lang="en-AU" dirty="0">
                <a:latin typeface="Courier"/>
              </a:rPr>
              <a:t> ;</a:t>
            </a:r>
          </a:p>
          <a:p>
            <a:r>
              <a:rPr lang="en-AU" dirty="0">
                <a:latin typeface="Courier"/>
              </a:rPr>
              <a:t>    </a:t>
            </a:r>
            <a:r>
              <a:rPr lang="en-AU" dirty="0" err="1">
                <a:latin typeface="Courier"/>
              </a:rPr>
              <a:t>dct:description</a:t>
            </a:r>
            <a:r>
              <a:rPr lang="en-AU" dirty="0">
                <a:latin typeface="Courier"/>
              </a:rPr>
              <a:t> "The ABS is..." ;</a:t>
            </a:r>
          </a:p>
          <a:p>
            <a:r>
              <a:rPr lang="en-AU" b="1" dirty="0">
                <a:latin typeface="Courier"/>
              </a:rPr>
              <a:t>    ns2:hasStreetAddress &lt;http://gnafld.net/address/GAACT714857871&gt; ;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27475A-4239-42F3-BDEE-B780EC5EDC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699"/>
          <a:stretch/>
        </p:blipFill>
        <p:spPr>
          <a:xfrm>
            <a:off x="1035221" y="3761376"/>
            <a:ext cx="7073555" cy="3096624"/>
          </a:xfrm>
          <a:prstGeom prst="rect">
            <a:avLst/>
          </a:prstGeom>
        </p:spPr>
      </p:pic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5F13696B-53A9-423A-AB01-4AEDF68194F8}"/>
              </a:ext>
            </a:extLst>
          </p:cNvPr>
          <p:cNvCxnSpPr>
            <a:cxnSpLocks/>
            <a:stCxn id="7" idx="2"/>
            <a:endCxn id="3" idx="0"/>
          </p:cNvCxnSpPr>
          <p:nvPr/>
        </p:nvCxnSpPr>
        <p:spPr>
          <a:xfrm rot="5400000">
            <a:off x="4440036" y="3629412"/>
            <a:ext cx="263928" cy="1"/>
          </a:xfrm>
          <a:prstGeom prst="bentConnector3">
            <a:avLst>
              <a:gd name="adj1" fmla="val 50000"/>
            </a:avLst>
          </a:prstGeom>
          <a:ln w="28575">
            <a:solidFill>
              <a:srgbClr val="85190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24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B8A54-9301-4285-9A48-6BAA96A4D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Defining </a:t>
            </a:r>
            <a:r>
              <a:rPr lang="en-AU" sz="3200" u="sng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</a:t>
            </a:r>
            <a:r>
              <a:rPr lang="en-AU" sz="3200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inked </a:t>
            </a:r>
            <a:r>
              <a:rPr lang="en-AU" sz="3200" u="sng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</a:t>
            </a:r>
            <a:r>
              <a:rPr lang="en-AU" sz="3200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ata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2B0F9B-8D1F-470C-A32D-FA369085EF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-382"/>
          <a:stretch/>
        </p:blipFill>
        <p:spPr>
          <a:xfrm>
            <a:off x="267600" y="1792905"/>
            <a:ext cx="4304400" cy="33011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CEDA60F-EF33-46EA-AAD3-8E171A9F3349}"/>
              </a:ext>
            </a:extLst>
          </p:cNvPr>
          <p:cNvSpPr txBox="1"/>
          <p:nvPr/>
        </p:nvSpPr>
        <p:spPr>
          <a:xfrm>
            <a:off x="635430" y="1373789"/>
            <a:ext cx="35157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And the result in machine-readable form…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808DB0-B058-4F8C-BA7D-1AC606061F1F}"/>
              </a:ext>
            </a:extLst>
          </p:cNvPr>
          <p:cNvSpPr txBox="1"/>
          <p:nvPr/>
        </p:nvSpPr>
        <p:spPr>
          <a:xfrm>
            <a:off x="1415551" y="3707402"/>
            <a:ext cx="7658707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latin typeface="Courier"/>
              </a:rPr>
              <a:t>&lt;http://gnafld.net/address/GAACT714857871&gt; a </a:t>
            </a:r>
            <a:r>
              <a:rPr lang="en-AU" dirty="0" err="1">
                <a:latin typeface="Courier"/>
              </a:rPr>
              <a:t>gnaf:Address</a:t>
            </a:r>
            <a:r>
              <a:rPr lang="en-AU" dirty="0">
                <a:latin typeface="Courier"/>
              </a:rPr>
              <a:t> ;</a:t>
            </a:r>
          </a:p>
          <a:p>
            <a:r>
              <a:rPr lang="en-AU" dirty="0">
                <a:latin typeface="Courier"/>
              </a:rPr>
              <a:t>    </a:t>
            </a:r>
            <a:r>
              <a:rPr lang="en-AU" dirty="0" err="1">
                <a:latin typeface="Courier"/>
              </a:rPr>
              <a:t>gnaf:hasBuildingName</a:t>
            </a:r>
            <a:r>
              <a:rPr lang="en-AU" dirty="0">
                <a:latin typeface="Courier"/>
              </a:rPr>
              <a:t> "Cameron Offices"^^</a:t>
            </a:r>
            <a:r>
              <a:rPr lang="en-AU" dirty="0" err="1">
                <a:latin typeface="Courier"/>
              </a:rPr>
              <a:t>xsd:string</a:t>
            </a:r>
            <a:r>
              <a:rPr lang="en-AU" dirty="0">
                <a:latin typeface="Courier"/>
              </a:rPr>
              <a:t> ;</a:t>
            </a:r>
          </a:p>
          <a:p>
            <a:r>
              <a:rPr lang="en-AU" dirty="0">
                <a:latin typeface="Courier"/>
              </a:rPr>
              <a:t>    </a:t>
            </a:r>
            <a:r>
              <a:rPr lang="en-AU" dirty="0" err="1">
                <a:latin typeface="Courier"/>
              </a:rPr>
              <a:t>gnaf:hasGnafConfidence</a:t>
            </a:r>
            <a:r>
              <a:rPr lang="en-AU" dirty="0">
                <a:latin typeface="Courier"/>
              </a:rPr>
              <a:t> &lt;</a:t>
            </a:r>
            <a:r>
              <a:rPr lang="en-AU" dirty="0" err="1">
                <a:latin typeface="Courier"/>
              </a:rPr>
              <a:t>gnaf</a:t>
            </a:r>
            <a:r>
              <a:rPr lang="en-AU" dirty="0">
                <a:latin typeface="Courier"/>
              </a:rPr>
              <a:t>/GnafConfidence_2&gt; ;</a:t>
            </a:r>
          </a:p>
          <a:p>
            <a:r>
              <a:rPr lang="en-AU" dirty="0">
                <a:latin typeface="Courier"/>
              </a:rPr>
              <a:t>    </a:t>
            </a:r>
            <a:r>
              <a:rPr lang="en-AU" b="1" dirty="0" err="1">
                <a:latin typeface="Courier"/>
              </a:rPr>
              <a:t>gnaf:hasLocality</a:t>
            </a:r>
            <a:r>
              <a:rPr lang="en-AU" b="1" dirty="0">
                <a:latin typeface="Courier"/>
              </a:rPr>
              <a:t> &lt;http://gnafld.net/locality/ACT559&gt; ;</a:t>
            </a:r>
          </a:p>
          <a:p>
            <a:r>
              <a:rPr lang="en-AU" dirty="0">
                <a:latin typeface="Courier"/>
              </a:rPr>
              <a:t>    </a:t>
            </a:r>
            <a:r>
              <a:rPr lang="en-AU" dirty="0" err="1">
                <a:latin typeface="Courier"/>
              </a:rPr>
              <a:t>gnaf:hasNumber</a:t>
            </a:r>
            <a:r>
              <a:rPr lang="en-AU" dirty="0">
                <a:latin typeface="Courier"/>
              </a:rPr>
              <a:t> [ a </a:t>
            </a:r>
            <a:r>
              <a:rPr lang="en-AU" dirty="0" err="1">
                <a:latin typeface="Courier"/>
              </a:rPr>
              <a:t>gnaf:Number</a:t>
            </a:r>
            <a:r>
              <a:rPr lang="en-AU" dirty="0">
                <a:latin typeface="Courier"/>
              </a:rPr>
              <a:t> ;</a:t>
            </a:r>
          </a:p>
          <a:p>
            <a:r>
              <a:rPr lang="en-AU" dirty="0">
                <a:latin typeface="Courier"/>
              </a:rPr>
              <a:t>            </a:t>
            </a:r>
            <a:r>
              <a:rPr lang="en-AU" dirty="0" err="1">
                <a:latin typeface="Courier"/>
              </a:rPr>
              <a:t>gnaf:gnafType</a:t>
            </a:r>
            <a:r>
              <a:rPr lang="en-AU" dirty="0">
                <a:latin typeface="Courier"/>
              </a:rPr>
              <a:t> &lt;</a:t>
            </a:r>
            <a:r>
              <a:rPr lang="en-AU" dirty="0" err="1">
                <a:latin typeface="Courier"/>
              </a:rPr>
              <a:t>gnaf#FirstStreet</a:t>
            </a:r>
            <a:r>
              <a:rPr lang="en-AU" dirty="0">
                <a:latin typeface="Courier"/>
              </a:rPr>
              <a:t>&gt; ;</a:t>
            </a:r>
          </a:p>
          <a:p>
            <a:r>
              <a:rPr lang="en-AU" dirty="0">
                <a:latin typeface="Courier"/>
              </a:rPr>
              <a:t>            </a:t>
            </a:r>
            <a:r>
              <a:rPr lang="en-AU" dirty="0" err="1">
                <a:latin typeface="Courier"/>
              </a:rPr>
              <a:t>prov:value</a:t>
            </a:r>
            <a:r>
              <a:rPr lang="en-AU" dirty="0">
                <a:latin typeface="Courier"/>
              </a:rPr>
              <a:t> 45 ] ;</a:t>
            </a:r>
          </a:p>
          <a:p>
            <a:r>
              <a:rPr lang="en-AU" dirty="0">
                <a:latin typeface="Courier"/>
              </a:rPr>
              <a:t>    </a:t>
            </a:r>
            <a:r>
              <a:rPr lang="en-AU" dirty="0" err="1">
                <a:latin typeface="Courier"/>
              </a:rPr>
              <a:t>gnaf:hasPostcode</a:t>
            </a:r>
            <a:r>
              <a:rPr lang="en-AU" dirty="0">
                <a:latin typeface="Courier"/>
              </a:rPr>
              <a:t> 2617 ;</a:t>
            </a:r>
          </a:p>
          <a:p>
            <a:r>
              <a:rPr lang="en-AU" dirty="0">
                <a:latin typeface="Courier"/>
              </a:rPr>
              <a:t>    </a:t>
            </a:r>
            <a:r>
              <a:rPr lang="en-AU" dirty="0" err="1">
                <a:latin typeface="Courier"/>
              </a:rPr>
              <a:t>gnaf:hasState</a:t>
            </a:r>
            <a:r>
              <a:rPr lang="en-AU" dirty="0">
                <a:latin typeface="Courier"/>
              </a:rPr>
              <a:t> &lt;http://www.geonames.org/2177478&gt; ;</a:t>
            </a:r>
          </a:p>
          <a:p>
            <a:r>
              <a:rPr lang="en-AU" dirty="0">
                <a:latin typeface="Courier"/>
              </a:rPr>
              <a:t>    </a:t>
            </a:r>
            <a:r>
              <a:rPr lang="en-AU" b="1" dirty="0" err="1">
                <a:latin typeface="Courier"/>
              </a:rPr>
              <a:t>gnaf:hasStreet</a:t>
            </a:r>
            <a:r>
              <a:rPr lang="en-AU" b="1" dirty="0">
                <a:latin typeface="Courier"/>
              </a:rPr>
              <a:t> &lt;http://gnafld.net/streetLocality/ACT3134&gt; ;</a:t>
            </a:r>
          </a:p>
          <a:p>
            <a:r>
              <a:rPr lang="en-AU" dirty="0">
                <a:latin typeface="Courier"/>
              </a:rPr>
              <a:t>    </a:t>
            </a:r>
            <a:r>
              <a:rPr lang="en-AU" dirty="0" err="1">
                <a:latin typeface="Courier"/>
              </a:rPr>
              <a:t>geo:hasGeometry</a:t>
            </a:r>
            <a:r>
              <a:rPr lang="en-AU" dirty="0">
                <a:latin typeface="Courier"/>
              </a:rPr>
              <a:t> [ a </a:t>
            </a:r>
            <a:r>
              <a:rPr lang="en-AU" dirty="0" err="1">
                <a:latin typeface="Courier"/>
              </a:rPr>
              <a:t>gnaf:Geocode</a:t>
            </a:r>
            <a:r>
              <a:rPr lang="en-AU" dirty="0">
                <a:latin typeface="Courier"/>
              </a:rPr>
              <a:t> ;</a:t>
            </a:r>
          </a:p>
          <a:p>
            <a:r>
              <a:rPr lang="en-AU" dirty="0">
                <a:latin typeface="Courier"/>
              </a:rPr>
              <a:t>            </a:t>
            </a:r>
            <a:r>
              <a:rPr lang="en-AU" dirty="0" err="1">
                <a:latin typeface="Courier"/>
              </a:rPr>
              <a:t>rdfs:label</a:t>
            </a:r>
            <a:r>
              <a:rPr lang="en-AU" dirty="0">
                <a:latin typeface="Courier"/>
              </a:rPr>
              <a:t> "Frontage Centre Setback"^^</a:t>
            </a:r>
            <a:r>
              <a:rPr lang="en-AU" dirty="0" err="1">
                <a:latin typeface="Courier"/>
              </a:rPr>
              <a:t>xsd:string</a:t>
            </a:r>
            <a:r>
              <a:rPr lang="en-AU" dirty="0">
                <a:latin typeface="Courier"/>
              </a:rPr>
              <a:t> ;</a:t>
            </a:r>
          </a:p>
          <a:p>
            <a:r>
              <a:rPr lang="en-AU" dirty="0">
                <a:latin typeface="Courier"/>
              </a:rPr>
              <a:t>            </a:t>
            </a:r>
            <a:r>
              <a:rPr lang="en-AU" dirty="0" err="1">
                <a:latin typeface="Courier"/>
              </a:rPr>
              <a:t>gnaf:gnafType</a:t>
            </a:r>
            <a:r>
              <a:rPr lang="en-AU" dirty="0">
                <a:latin typeface="Courier"/>
              </a:rPr>
              <a:t> &lt;</a:t>
            </a:r>
            <a:r>
              <a:rPr lang="en-AU" dirty="0" err="1">
                <a:latin typeface="Courier"/>
              </a:rPr>
              <a:t>GeocodeTypes#FrontageCentreSetback</a:t>
            </a:r>
            <a:r>
              <a:rPr lang="en-AU" dirty="0">
                <a:latin typeface="Courier"/>
              </a:rPr>
              <a:t>&gt; ;</a:t>
            </a:r>
          </a:p>
          <a:p>
            <a:r>
              <a:rPr lang="en-AU" dirty="0">
                <a:latin typeface="Courier"/>
              </a:rPr>
              <a:t>            </a:t>
            </a:r>
            <a:r>
              <a:rPr lang="en-AU" b="1" dirty="0" err="1">
                <a:latin typeface="Courier"/>
              </a:rPr>
              <a:t>geo:asWKT</a:t>
            </a:r>
            <a:r>
              <a:rPr lang="en-AU" b="1" dirty="0">
                <a:latin typeface="Courier"/>
              </a:rPr>
              <a:t> "&lt;EPSG/4283&gt; POINT(149.06780059 -35.24060210)] .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DD372517-AB65-4E28-B663-14139518DC87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>
            <a:off x="4572000" y="3443474"/>
            <a:ext cx="672905" cy="263928"/>
          </a:xfrm>
          <a:prstGeom prst="bentConnector2">
            <a:avLst/>
          </a:prstGeom>
          <a:ln w="28575">
            <a:solidFill>
              <a:srgbClr val="85190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872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23C3D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</TotalTime>
  <Words>1503</Words>
  <Application>Microsoft Office PowerPoint</Application>
  <PresentationFormat>On-screen Show (4:3)</PresentationFormat>
  <Paragraphs>203</Paragraphs>
  <Slides>30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 Unicode MS</vt:lpstr>
      <vt:lpstr>Arial</vt:lpstr>
      <vt:lpstr>Avenir</vt:lpstr>
      <vt:lpstr>Calibri</vt:lpstr>
      <vt:lpstr>Courier</vt:lpstr>
      <vt:lpstr>Office Theme</vt:lpstr>
      <vt:lpstr>New methods of governing Linked Data</vt:lpstr>
      <vt:lpstr>Outline</vt:lpstr>
      <vt:lpstr>Defining Linked Data</vt:lpstr>
      <vt:lpstr>Defining Linked Data</vt:lpstr>
      <vt:lpstr>Defining Linked Data</vt:lpstr>
      <vt:lpstr>Defining Linked Data</vt:lpstr>
      <vt:lpstr>Defining Linked Data</vt:lpstr>
      <vt:lpstr>Defining Linked Data</vt:lpstr>
      <vt:lpstr>Defining Linked Data</vt:lpstr>
      <vt:lpstr>Australian Government Linked Data WG</vt:lpstr>
      <vt:lpstr>AGLDWG Web Presence</vt:lpstr>
      <vt:lpstr>Things the AGLDWG is doing now</vt:lpstr>
      <vt:lpstr>Managing linked.data.gov.au</vt:lpstr>
      <vt:lpstr>Managing linked.data.gov.au</vt:lpstr>
      <vt:lpstr>Managing linked.data.gov.au</vt:lpstr>
      <vt:lpstr>Managing linked.data.gov.au</vt:lpstr>
      <vt:lpstr>Managing linked.data.gov.au</vt:lpstr>
      <vt:lpstr>Managing linked.data.gov.au</vt:lpstr>
      <vt:lpstr>Linked Data catalogue</vt:lpstr>
      <vt:lpstr>Linked Data catalogue</vt:lpstr>
      <vt:lpstr>Linked Data catalogue</vt:lpstr>
      <vt:lpstr>Linked Data catalogue</vt:lpstr>
      <vt:lpstr>Linked Data catalogue</vt:lpstr>
      <vt:lpstr>Moving towards an integrated set of ontologies</vt:lpstr>
      <vt:lpstr>Moving towards an integrated set of ontologies</vt:lpstr>
      <vt:lpstr>Moving towards an integrated set of ontologies</vt:lpstr>
      <vt:lpstr>Moving towards an integrated set of ontologies</vt:lpstr>
      <vt:lpstr>Exemplar project – LOC-I</vt:lpstr>
      <vt:lpstr>Exemplar project – LOC-I</vt:lpstr>
      <vt:lpstr>Join       http://linked.data.gov.au/join.html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Australian Government Linked Data Working Group (AGLDWG)</dc:title>
  <dc:creator>Car, Nicholas (L&amp;W, Dutton Park)</dc:creator>
  <cp:lastModifiedBy>Car, Nicholas (L&amp;W, Dutton Park)</cp:lastModifiedBy>
  <cp:revision>27</cp:revision>
  <dcterms:modified xsi:type="dcterms:W3CDTF">2018-07-19T11:55:49Z</dcterms:modified>
</cp:coreProperties>
</file>