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5"/>
  </p:sldMasterIdLst>
  <p:notesMasterIdLst>
    <p:notesMasterId r:id="rId24"/>
  </p:notesMasterIdLst>
  <p:sldIdLst>
    <p:sldId id="256" r:id="rId6"/>
    <p:sldId id="292" r:id="rId7"/>
    <p:sldId id="299" r:id="rId8"/>
    <p:sldId id="293" r:id="rId9"/>
    <p:sldId id="300" r:id="rId10"/>
    <p:sldId id="294" r:id="rId11"/>
    <p:sldId id="295" r:id="rId12"/>
    <p:sldId id="296" r:id="rId13"/>
    <p:sldId id="297" r:id="rId14"/>
    <p:sldId id="298" r:id="rId15"/>
    <p:sldId id="301" r:id="rId16"/>
    <p:sldId id="302" r:id="rId17"/>
    <p:sldId id="305" r:id="rId18"/>
    <p:sldId id="303" r:id="rId19"/>
    <p:sldId id="304" r:id="rId20"/>
    <p:sldId id="306" r:id="rId21"/>
    <p:sldId id="316" r:id="rId22"/>
    <p:sldId id="315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E4523-6ADE-4F12-A7BA-C595BE293E92}">
  <a:tblStyle styleId="{320E4523-6ADE-4F12-A7BA-C595BE293E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F6"/>
          </a:solidFill>
        </a:fill>
      </a:tcStyle>
    </a:wholeTbl>
    <a:band1H>
      <a:tcTxStyle/>
      <a:tcStyle>
        <a:tcBdr/>
        <a:fill>
          <a:solidFill>
            <a:srgbClr val="CAE1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1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F39FE03-9161-41AE-9B06-932C6916CB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12055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468000" y="5006450"/>
            <a:ext cx="41604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Cox    |  ANSIS standards  |   May  2022</a:t>
            </a:r>
            <a:endParaRPr sz="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0" y="4680950"/>
            <a:ext cx="9144000" cy="462600"/>
          </a:xfrm>
          <a:prstGeom prst="rect">
            <a:avLst/>
          </a:prstGeom>
          <a:solidFill>
            <a:srgbClr val="23B9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681400" y="4680950"/>
            <a:ext cx="462601" cy="462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5003263"/>
            <a:ext cx="398058" cy="140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ocabs.ardc.edu.au/search/#!/?v_subject_labels=SOIL%20SCIENC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anzsoil.org/def/au/asc-browse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ocabs.ardc.edu.au/search/#!/?q=&#8220;ASL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4019104" y="744575"/>
            <a:ext cx="4813200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1F497D"/>
                </a:solidFill>
              </a:rPr>
              <a:t>ANSIS Vocabularies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311700" y="3462275"/>
            <a:ext cx="2801785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F497D"/>
                </a:solidFill>
              </a:rPr>
              <a:t>Simon J D Cox</a:t>
            </a:r>
            <a:endParaRPr sz="1800" dirty="0">
              <a:solidFill>
                <a:srgbClr val="1F497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1F497D"/>
                </a:solidFill>
              </a:rPr>
              <a:t>CSIRO Land and Water</a:t>
            </a:r>
            <a:endParaRPr sz="1800" dirty="0">
              <a:solidFill>
                <a:srgbClr val="1F497D"/>
              </a:solidFill>
            </a:endParaRPr>
          </a:p>
        </p:txBody>
      </p:sp>
      <p:sp>
        <p:nvSpPr>
          <p:cNvPr id="5" name="Google Shape;74;p16">
            <a:extLst>
              <a:ext uri="{FF2B5EF4-FFF2-40B4-BE49-F238E27FC236}">
                <a16:creationId xmlns:a16="http://schemas.microsoft.com/office/drawing/2014/main" id="{B04FECEC-894A-40DF-BA90-6842FBC6C8DF}"/>
              </a:ext>
            </a:extLst>
          </p:cNvPr>
          <p:cNvSpPr txBox="1">
            <a:spLocks/>
          </p:cNvSpPr>
          <p:nvPr/>
        </p:nvSpPr>
        <p:spPr>
          <a:xfrm>
            <a:off x="3245025" y="3458539"/>
            <a:ext cx="2652957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AU" sz="1800" dirty="0">
                <a:solidFill>
                  <a:srgbClr val="1F497D"/>
                </a:solidFill>
              </a:rPr>
              <a:t>Megan Wong</a:t>
            </a:r>
          </a:p>
          <a:p>
            <a:pPr marL="0" indent="0"/>
            <a:r>
              <a:rPr lang="en-AU" sz="1800" dirty="0">
                <a:solidFill>
                  <a:srgbClr val="1F497D"/>
                </a:solidFill>
              </a:rPr>
              <a:t>Federation University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D4FFAD6-FE22-152C-F19E-71C027DE5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04"/>
          <a:stretch/>
        </p:blipFill>
        <p:spPr>
          <a:xfrm>
            <a:off x="985599" y="800396"/>
            <a:ext cx="2703691" cy="1939708"/>
          </a:xfrm>
          <a:prstGeom prst="rect">
            <a:avLst/>
          </a:prstGeom>
        </p:spPr>
      </p:pic>
      <p:sp>
        <p:nvSpPr>
          <p:cNvPr id="2" name="Google Shape;74;p16">
            <a:extLst>
              <a:ext uri="{FF2B5EF4-FFF2-40B4-BE49-F238E27FC236}">
                <a16:creationId xmlns:a16="http://schemas.microsoft.com/office/drawing/2014/main" id="{90EBADBF-3081-3F14-C099-C6367BB958E0}"/>
              </a:ext>
            </a:extLst>
          </p:cNvPr>
          <p:cNvSpPr txBox="1">
            <a:spLocks/>
          </p:cNvSpPr>
          <p:nvPr/>
        </p:nvSpPr>
        <p:spPr>
          <a:xfrm>
            <a:off x="5900118" y="3464491"/>
            <a:ext cx="2652957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AU" sz="1800">
                <a:solidFill>
                  <a:srgbClr val="1F497D"/>
                </a:solidFill>
              </a:rPr>
              <a:t>Linda Gregory</a:t>
            </a:r>
            <a:endParaRPr lang="en-US"/>
          </a:p>
          <a:p>
            <a:pPr marL="0" indent="0"/>
            <a:r>
              <a:rPr lang="en-AU" sz="1800">
                <a:solidFill>
                  <a:srgbClr val="1F497D"/>
                </a:solidFill>
              </a:rPr>
              <a:t>CSIRO Agriculture and Food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34EF1-5D0C-42EA-8694-854E48C60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3142700" cy="1180575"/>
          </a:xfrm>
        </p:spPr>
        <p:txBody>
          <a:bodyPr/>
          <a:lstStyle/>
          <a:p>
            <a:r>
              <a:rPr lang="en-US" dirty="0"/>
              <a:t>‘Observable properties’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1A943-20FE-4FEB-85D7-B8179E85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01091"/>
            <a:ext cx="3999900" cy="276778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98B9B-08EA-44A2-AC3A-58ABB572648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B99973-401A-4C83-B353-230FBB63EE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EDCC85-EBE2-46DC-AC06-4D16FAD08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363" y="-8"/>
            <a:ext cx="5576637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06CF7-C3F9-4E4C-BD08-EDE6BE26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30" y="-8"/>
            <a:ext cx="36054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6502-76E3-410E-87BC-59615A237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4"/>
            <a:ext cx="2292621" cy="1679339"/>
          </a:xfrm>
        </p:spPr>
        <p:txBody>
          <a:bodyPr/>
          <a:lstStyle/>
          <a:p>
            <a:r>
              <a:rPr lang="en-US" dirty="0"/>
              <a:t>Soil Chemical Methods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56816-2A57-4971-B203-3BC3E29D320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20BF0-BA79-422D-8D47-AC667B00D3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EA097-EB6B-4287-8988-76B0C999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06" y="34340"/>
            <a:ext cx="410127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B36830-3531-475E-B86A-655CB4D7C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22" y="34340"/>
            <a:ext cx="5695978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B918B-7119-4B3F-8332-CE60B8FF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47274"/>
            <a:ext cx="1858845" cy="21336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Two editions</a:t>
            </a:r>
          </a:p>
          <a:p>
            <a:r>
              <a:rPr lang="en-US" dirty="0"/>
              <a:t>SWCM</a:t>
            </a:r>
          </a:p>
          <a:p>
            <a:r>
              <a:rPr lang="en-US" dirty="0"/>
              <a:t>SCMA</a:t>
            </a:r>
          </a:p>
          <a:p>
            <a:endParaRPr lang="en-US" dirty="0"/>
          </a:p>
          <a:p>
            <a:pPr marL="139700" indent="0">
              <a:buNone/>
            </a:pPr>
            <a:r>
              <a:rPr lang="en-US" dirty="0">
                <a:sym typeface="Wingdings" panose="05000000000000000000" pitchFamily="2" charset="2"/>
              </a:rPr>
              <a:t>URIs don’t change for methods carried over</a:t>
            </a:r>
          </a:p>
          <a:p>
            <a:pPr marL="139700" indent="0">
              <a:buNone/>
            </a:pPr>
            <a:endParaRPr lang="en-AU" dirty="0"/>
          </a:p>
          <a:p>
            <a:pPr marL="139700" indent="0">
              <a:buNone/>
            </a:pPr>
            <a:r>
              <a:rPr lang="en-US" dirty="0"/>
              <a:t>Some methods retired</a:t>
            </a:r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A60B14-85E5-4FA8-80A2-F7F831899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761" y="1058049"/>
            <a:ext cx="4498265" cy="41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3622-E4C7-453C-B4BF-2418DABB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soil vocabularies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CDBE0-8FDE-4309-90AE-0B27EFC7B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ASC &amp; ASLS </a:t>
            </a:r>
          </a:p>
          <a:p>
            <a:r>
              <a:rPr lang="en-US" dirty="0"/>
              <a:t>revision recent or pending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34E4A-52FA-4C67-8860-E1E1AE417C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SCM </a:t>
            </a:r>
          </a:p>
          <a:p>
            <a:r>
              <a:rPr lang="en-US" dirty="0"/>
              <a:t>no planned update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491A8-FF07-4CF3-92CE-65535EDB2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5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53EB4-DEA4-4953-9B09-8D210BDF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revision process work?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11BE-21C3-404D-A445-3A43E2DC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7917900" cy="34164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How is the normative content represented? – in a document, spreadsheet, database …</a:t>
            </a:r>
            <a:br>
              <a:rPr lang="en-US" sz="1100" dirty="0"/>
            </a:br>
            <a:r>
              <a:rPr lang="en-US" sz="1100" dirty="0"/>
              <a:t>Where is it stored?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Who manages the normative content?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Who can propose changes?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How are change proposals recorded? – tracker, tickets, issues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How are change proposals evaluated? </a:t>
            </a:r>
            <a:br>
              <a:rPr lang="en-US" sz="1100" dirty="0"/>
            </a:br>
            <a:r>
              <a:rPr lang="en-US" sz="1100" dirty="0"/>
              <a:t>How much consultation? </a:t>
            </a:r>
            <a:br>
              <a:rPr lang="en-US" sz="1100" dirty="0"/>
            </a:br>
            <a:r>
              <a:rPr lang="en-US" sz="1100" dirty="0"/>
              <a:t>Is the deliberation public or private?</a:t>
            </a:r>
            <a:br>
              <a:rPr lang="en-US" sz="1100" dirty="0"/>
            </a:br>
            <a:r>
              <a:rPr lang="en-US" sz="1100" dirty="0"/>
              <a:t>How is consensus reached?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How is a new release (edition) scheduled? </a:t>
            </a:r>
            <a:br>
              <a:rPr lang="en-US" sz="1100" dirty="0"/>
            </a:br>
            <a:r>
              <a:rPr lang="en-US" sz="1100" dirty="0"/>
              <a:t>How are editions denoted (e.g. number, name)?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What are the products and how are they generated? (book, database, website, FAIR vocabulary)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Is the FAIR representation (i.e. RDF/SKOS file) different to the normative artefact? </a:t>
            </a:r>
            <a:br>
              <a:rPr lang="en-US" sz="1100" dirty="0"/>
            </a:br>
            <a:r>
              <a:rPr lang="en-US" sz="1100" dirty="0"/>
              <a:t>How is the FAIR representation synched?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100" dirty="0"/>
              <a:t>How is the FAIR version online updated? </a:t>
            </a:r>
          </a:p>
          <a:p>
            <a:pPr>
              <a:lnSpc>
                <a:spcPct val="100000"/>
              </a:lnSpc>
            </a:pPr>
            <a:endParaRPr lang="en-AU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7C04-4A95-4F26-810E-807138FF8C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9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92FD1-BEB5-47EB-8760-5A4693A8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patterns in maintaining a FAIR vocabulary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97E5D-E1F5-4CE4-A0FC-010838668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188882" cy="3416400"/>
          </a:xfrm>
        </p:spPr>
        <p:txBody>
          <a:bodyPr/>
          <a:lstStyle/>
          <a:p>
            <a:pPr marL="139700" indent="0">
              <a:buNone/>
            </a:pPr>
            <a:r>
              <a:rPr lang="en-AU" sz="2000" dirty="0"/>
              <a:t>Concerns</a:t>
            </a:r>
          </a:p>
          <a:p>
            <a:pPr marL="139700" indent="0">
              <a:buNone/>
            </a:pPr>
            <a:endParaRPr lang="en-AU" sz="1000" dirty="0"/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Scope and Context </a:t>
            </a:r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Stakeholders</a:t>
            </a:r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Content Management arrangements</a:t>
            </a:r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Change Requests, Revisions and Releases</a:t>
            </a:r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Change Implementation and Communication </a:t>
            </a:r>
          </a:p>
          <a:p>
            <a:pPr marL="482600" indent="-342900">
              <a:buFont typeface="+mj-lt"/>
              <a:buAutoNum type="arabicPeriod"/>
            </a:pPr>
            <a:r>
              <a:rPr lang="en-AU" sz="1200" dirty="0"/>
              <a:t>Persistence and Sustainability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77A15-56F6-4024-9A92-355E1B6122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48364" y="1152475"/>
            <a:ext cx="5183936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/>
              <a:t>Roles</a:t>
            </a:r>
          </a:p>
          <a:p>
            <a:pPr marL="139700" indent="0">
              <a:buNone/>
            </a:pPr>
            <a:endParaRPr lang="en-US" sz="1000" dirty="0"/>
          </a:p>
          <a:p>
            <a:r>
              <a:rPr lang="en-AU" sz="1200" b="1" dirty="0"/>
              <a:t>Owner</a:t>
            </a:r>
            <a:r>
              <a:rPr lang="en-AU" sz="1200" dirty="0"/>
              <a:t>               agency, learned society, or another peak body</a:t>
            </a:r>
          </a:p>
          <a:p>
            <a:r>
              <a:rPr lang="en-AU" sz="1200" dirty="0"/>
              <a:t>Sponsor </a:t>
            </a:r>
          </a:p>
          <a:p>
            <a:r>
              <a:rPr lang="en-AU" sz="1200" dirty="0"/>
              <a:t>Publisher           commercial rights holder</a:t>
            </a:r>
          </a:p>
          <a:p>
            <a:r>
              <a:rPr lang="en-AU" sz="1200" b="1" dirty="0"/>
              <a:t>Steward</a:t>
            </a:r>
            <a:r>
              <a:rPr lang="en-AU" sz="1200" dirty="0"/>
              <a:t>            manages revision of content</a:t>
            </a:r>
          </a:p>
          <a:p>
            <a:r>
              <a:rPr lang="en-AU" sz="1200" dirty="0"/>
              <a:t>Contributor        submit content changes</a:t>
            </a:r>
          </a:p>
          <a:p>
            <a:r>
              <a:rPr lang="en-AU" sz="1200" dirty="0"/>
              <a:t>Reviewer           evaluate change proposals </a:t>
            </a:r>
          </a:p>
          <a:p>
            <a:r>
              <a:rPr lang="en-AU" sz="1200" b="1" dirty="0"/>
              <a:t>Custodian  </a:t>
            </a:r>
            <a:r>
              <a:rPr lang="en-AU" sz="1200" dirty="0"/>
              <a:t>      manages normative artefacts</a:t>
            </a:r>
          </a:p>
          <a:p>
            <a:r>
              <a:rPr lang="en-AU" sz="1200" b="1" dirty="0"/>
              <a:t>Users</a:t>
            </a:r>
            <a:r>
              <a:rPr lang="en-AU" sz="1200" dirty="0"/>
              <a:t>                discipline, jurisdiction, market, project team</a:t>
            </a:r>
          </a:p>
          <a:p>
            <a:endParaRPr lang="en-AU" sz="1200" dirty="0"/>
          </a:p>
          <a:p>
            <a:r>
              <a:rPr lang="en-AU" sz="1200" dirty="0"/>
              <a:t>Maintainers of a dependent vocabulary</a:t>
            </a:r>
          </a:p>
          <a:p>
            <a:r>
              <a:rPr lang="en-AU" sz="1200" dirty="0"/>
              <a:t>Potential users   if changes to status, content or presentation</a:t>
            </a:r>
          </a:p>
          <a:p>
            <a:r>
              <a:rPr lang="en-AU" sz="1200" dirty="0"/>
              <a:t>Service administrator</a:t>
            </a:r>
          </a:p>
          <a:p>
            <a:r>
              <a:rPr lang="en-AU" sz="1200" dirty="0"/>
              <a:t>Service host</a:t>
            </a:r>
          </a:p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ADB15-570D-4F51-89D8-A89799E57D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3622-E4C7-453C-B4BF-2418DABB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the soil vocabularies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CDBE0-8FDE-4309-90AE-0B27EFC7B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121174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sz="1200" dirty="0"/>
              <a:t>ASC</a:t>
            </a:r>
          </a:p>
          <a:p>
            <a:r>
              <a:rPr lang="en-US" sz="1200" dirty="0"/>
              <a:t>revision 2021</a:t>
            </a:r>
          </a:p>
          <a:p>
            <a:r>
              <a:rPr lang="en-US" sz="1200" dirty="0"/>
              <a:t>Owner: NCST</a:t>
            </a:r>
          </a:p>
          <a:p>
            <a:r>
              <a:rPr lang="en-US" sz="1200" dirty="0"/>
              <a:t>Steward: Noel </a:t>
            </a:r>
            <a:r>
              <a:rPr lang="en-US" sz="1200" dirty="0" err="1"/>
              <a:t>Schoknecht</a:t>
            </a:r>
            <a:endParaRPr lang="en-US" sz="1200" dirty="0"/>
          </a:p>
          <a:p>
            <a:r>
              <a:rPr lang="en-US" sz="1200" dirty="0"/>
              <a:t>Contributors: ?</a:t>
            </a:r>
          </a:p>
          <a:p>
            <a:r>
              <a:rPr lang="en-US" sz="1200" dirty="0"/>
              <a:t>Reviewers: ?</a:t>
            </a:r>
          </a:p>
          <a:p>
            <a:r>
              <a:rPr lang="en-US" sz="1200" dirty="0"/>
              <a:t>FAIR Custodian: ANSIS </a:t>
            </a:r>
          </a:p>
          <a:p>
            <a:r>
              <a:rPr lang="en-US" sz="1200" dirty="0"/>
              <a:t>Release strategy: vocabulary as-a-whole is a new numbered edition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AU" sz="1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34E4A-52FA-4C67-8860-E1E1AE417C2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58000" y="1152475"/>
            <a:ext cx="1974300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SCM </a:t>
            </a:r>
          </a:p>
          <a:p>
            <a:r>
              <a:rPr lang="en-US" dirty="0"/>
              <a:t>no update of SCMA is planned</a:t>
            </a:r>
          </a:p>
          <a:p>
            <a:r>
              <a:rPr lang="en-US" dirty="0"/>
              <a:t>Registry solution?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491A8-FF07-4CF3-92CE-65535EDB2B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1F46F-0CF6-4976-BD8F-11C58B1B03EF}"/>
              </a:ext>
            </a:extLst>
          </p:cNvPr>
          <p:cNvSpPr txBox="1">
            <a:spLocks/>
          </p:cNvSpPr>
          <p:nvPr/>
        </p:nvSpPr>
        <p:spPr>
          <a:xfrm>
            <a:off x="3673098" y="1152475"/>
            <a:ext cx="318490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39700" indent="0">
              <a:buFont typeface="Arial"/>
              <a:buNone/>
            </a:pPr>
            <a:r>
              <a:rPr lang="en-US" sz="1200" dirty="0"/>
              <a:t>ASLS </a:t>
            </a:r>
          </a:p>
          <a:p>
            <a:r>
              <a:rPr lang="en-US" sz="1200" dirty="0"/>
              <a:t>revision pending (2022?)</a:t>
            </a:r>
          </a:p>
          <a:p>
            <a:r>
              <a:rPr lang="en-US" sz="1200" dirty="0"/>
              <a:t>Owner: NCST</a:t>
            </a:r>
          </a:p>
          <a:p>
            <a:r>
              <a:rPr lang="en-US" sz="1200" dirty="0"/>
              <a:t>Steward: Andrew Biggs</a:t>
            </a:r>
          </a:p>
          <a:p>
            <a:r>
              <a:rPr lang="en-US" sz="1200" dirty="0"/>
              <a:t>Contributors: Ben Sparrow, NCST </a:t>
            </a:r>
          </a:p>
          <a:p>
            <a:r>
              <a:rPr lang="en-US" sz="1200" dirty="0"/>
              <a:t>Reviewers: NCST</a:t>
            </a:r>
          </a:p>
          <a:p>
            <a:r>
              <a:rPr lang="en-US" sz="1200" dirty="0"/>
              <a:t>FAIR Custodian: ANSIS</a:t>
            </a:r>
          </a:p>
          <a:p>
            <a:r>
              <a:rPr lang="en-US" sz="1200" dirty="0"/>
              <a:t>Release strategy: vocabulary as-a-whole is a new numbered edition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2850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DA8F-B066-474F-9E1D-37BD5AFB0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Chemical Methods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B7A28-C233-412A-842E-08C9B627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023171" cy="3416400"/>
          </a:xfrm>
        </p:spPr>
        <p:txBody>
          <a:bodyPr/>
          <a:lstStyle/>
          <a:p>
            <a:pPr marL="139700" indent="0">
              <a:buNone/>
            </a:pPr>
            <a:r>
              <a:rPr lang="en-US" dirty="0"/>
              <a:t>Revision history and plans</a:t>
            </a:r>
          </a:p>
          <a:p>
            <a:pPr marL="139700" indent="0">
              <a:buNone/>
            </a:pPr>
            <a:endParaRPr lang="en-US" sz="1200" dirty="0"/>
          </a:p>
          <a:p>
            <a:r>
              <a:rPr lang="en-US" sz="1200" dirty="0"/>
              <a:t>Editions have different names – 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SWCM 1992</a:t>
            </a:r>
          </a:p>
          <a:p>
            <a:pPr lvl="1">
              <a:spcBef>
                <a:spcPts val="0"/>
              </a:spcBef>
            </a:pPr>
            <a:r>
              <a:rPr lang="en-US" sz="1100" dirty="0"/>
              <a:t>SCMA 2011</a:t>
            </a:r>
          </a:p>
          <a:p>
            <a:r>
              <a:rPr lang="en-US" sz="1200" dirty="0"/>
              <a:t>Method codes are preserved </a:t>
            </a:r>
          </a:p>
          <a:p>
            <a:r>
              <a:rPr lang="en-US" sz="1200" dirty="0"/>
              <a:t>No plans for a new print edition</a:t>
            </a:r>
          </a:p>
          <a:p>
            <a:endParaRPr lang="en-US" sz="1200" dirty="0"/>
          </a:p>
          <a:p>
            <a:pPr marL="139700" indent="0">
              <a:buNone/>
            </a:pPr>
            <a:r>
              <a:rPr lang="en-AU" sz="1200" dirty="0"/>
              <a:t>N.B. Methods (and codes) currently imply a combined </a:t>
            </a:r>
            <a:r>
              <a:rPr lang="en-AU" sz="1200" i="1" dirty="0"/>
              <a:t>procedure</a:t>
            </a:r>
            <a:r>
              <a:rPr lang="en-AU" sz="1200" dirty="0"/>
              <a:t> and </a:t>
            </a:r>
            <a:r>
              <a:rPr lang="en-AU" sz="1200" i="1" dirty="0"/>
              <a:t>analyte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82DB2-CB55-4BEC-9516-23025EBE217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What are the actual requirements</a:t>
            </a:r>
            <a:r>
              <a:rPr lang="en-US" sz="1200" dirty="0"/>
              <a:t>?</a:t>
            </a:r>
          </a:p>
          <a:p>
            <a:pPr marL="139700" indent="0">
              <a:buNone/>
            </a:pPr>
            <a:endParaRPr lang="en-US" sz="1200" dirty="0"/>
          </a:p>
          <a:p>
            <a:pPr>
              <a:buFont typeface="+mj-lt"/>
              <a:buAutoNum type="arabicPeriod"/>
            </a:pPr>
            <a:r>
              <a:rPr lang="en-US" sz="1200" dirty="0"/>
              <a:t>Accessible description of every method mentioned in any dataset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A way to find a suitable method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A way to register a new method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Who is authorized to propose?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Can a standard structure be implemented as a Form? 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Is a reference to a paper or lab manual acceptable?</a:t>
            </a:r>
          </a:p>
          <a:p>
            <a:pPr lvl="1">
              <a:spcBef>
                <a:spcPts val="0"/>
              </a:spcBef>
            </a:pPr>
            <a:r>
              <a:rPr lang="en-US" sz="1000" dirty="0"/>
              <a:t>Who validates a new proposal?</a:t>
            </a:r>
          </a:p>
          <a:p>
            <a:pPr marL="139700" indent="0">
              <a:buNone/>
            </a:pPr>
            <a:endParaRPr lang="en-US" sz="1200" dirty="0"/>
          </a:p>
          <a:p>
            <a:pPr marL="139700" indent="0">
              <a:buNone/>
            </a:pPr>
            <a:r>
              <a:rPr lang="en-US" sz="1200" dirty="0"/>
              <a:t>Separate </a:t>
            </a:r>
            <a:r>
              <a:rPr lang="en-US" sz="1200" i="1" dirty="0"/>
              <a:t>procedures</a:t>
            </a:r>
            <a:r>
              <a:rPr lang="en-US" sz="1200" dirty="0"/>
              <a:t> from </a:t>
            </a:r>
            <a:r>
              <a:rPr lang="en-US" sz="1200" i="1" dirty="0"/>
              <a:t>analytes</a:t>
            </a:r>
            <a:endParaRPr lang="en-US" sz="1200" dirty="0"/>
          </a:p>
          <a:p>
            <a:pPr marL="596900" lvl="1" indent="0">
              <a:spcBef>
                <a:spcPts val="0"/>
              </a:spcBef>
              <a:buNone/>
            </a:pPr>
            <a:r>
              <a:rPr lang="en-US" sz="1000" dirty="0"/>
              <a:t>Analytes should reference an external source – CAS or </a:t>
            </a:r>
            <a:r>
              <a:rPr lang="en-US" sz="1000" dirty="0" err="1"/>
              <a:t>ChEBI</a:t>
            </a:r>
            <a:endParaRPr lang="en-US" sz="1000" dirty="0"/>
          </a:p>
          <a:p>
            <a:endParaRPr lang="en-US" sz="1200" dirty="0"/>
          </a:p>
          <a:p>
            <a:endParaRPr lang="en-AU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D5CC0-E35E-4249-9D8F-84D40BCD5E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61646-6EAA-43DA-9435-C0469D38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dependencies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83B6-67B0-4C1B-BC06-AA036848F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QUDT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8C322-35F3-4BB4-ACB8-E2930FE339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/>
              <a:t>ChEBI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420BC-3886-4D0B-B0B3-535A32DDEA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3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0C6B-F21B-4FCF-950F-6271A4B2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community governance process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38E32-93AB-4586-8FF3-CF3C8D67C9E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56D8C-309D-42D4-A4AA-F1DF9F0135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7F5684-006C-47B4-934F-D0FFBF366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5" y="1152475"/>
            <a:ext cx="4619933" cy="2993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EA7CE8-5A3A-432F-92C1-E82F4C0B8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6" y="1992105"/>
            <a:ext cx="4516990" cy="3151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5F58BE-0771-4015-B61B-1087FB8DE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400" y="1152475"/>
            <a:ext cx="4311600" cy="37334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4D59C-9908-44D1-B8D1-D7EF52B7C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262" y="1312817"/>
            <a:ext cx="3332996" cy="38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2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032A1-1AA8-4F91-80C1-24DB0FD9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32F8D-D4C1-464F-8970-CE3035968F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BD91A83-849E-4181-8865-D7173DCB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289" y="1017726"/>
            <a:ext cx="1987304" cy="2865202"/>
          </a:xfrm>
          <a:prstGeom prst="rect">
            <a:avLst/>
          </a:prstGeom>
        </p:spPr>
      </p:pic>
      <p:pic>
        <p:nvPicPr>
          <p:cNvPr id="9" name="Picture 8" descr="A green leaf with white text&#10;&#10;Description automatically generated with low confidence">
            <a:extLst>
              <a:ext uri="{FF2B5EF4-FFF2-40B4-BE49-F238E27FC236}">
                <a16:creationId xmlns:a16="http://schemas.microsoft.com/office/drawing/2014/main" id="{BC089280-8015-4DF6-80BF-806C851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28" y="1017725"/>
            <a:ext cx="1987304" cy="286830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2C5571F-4870-4832-A1A0-78F5398AA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837" y="1017725"/>
            <a:ext cx="2204215" cy="28617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C5E3AF-B61E-4A89-9CD9-4C0A78943EE6}"/>
              </a:ext>
            </a:extLst>
          </p:cNvPr>
          <p:cNvSpPr txBox="1"/>
          <p:nvPr/>
        </p:nvSpPr>
        <p:spPr>
          <a:xfrm>
            <a:off x="1263600" y="4125774"/>
            <a:ext cx="1612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1996, 2016, 2021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7D1CBB-DFCC-406A-8E94-18B6912BE625}"/>
              </a:ext>
            </a:extLst>
          </p:cNvPr>
          <p:cNvSpPr txBox="1"/>
          <p:nvPr/>
        </p:nvSpPr>
        <p:spPr>
          <a:xfrm>
            <a:off x="3721608" y="4125773"/>
            <a:ext cx="2166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1984, 1990, 2009, 2022?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2799D-5492-4EB3-83CF-C31C251E5CE0}"/>
              </a:ext>
            </a:extLst>
          </p:cNvPr>
          <p:cNvSpPr txBox="1"/>
          <p:nvPr/>
        </p:nvSpPr>
        <p:spPr>
          <a:xfrm>
            <a:off x="6858000" y="4125772"/>
            <a:ext cx="1103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1992, 2011</a:t>
            </a:r>
            <a:endParaRPr lang="en-A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58D535-7D0A-4CEB-B7C6-9FB85B3FD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86" y="3174963"/>
            <a:ext cx="600075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9819C-56B2-4312-80C9-D5F457EC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807718" cy="1143630"/>
          </a:xfrm>
        </p:spPr>
        <p:txBody>
          <a:bodyPr/>
          <a:lstStyle/>
          <a:p>
            <a:r>
              <a:rPr lang="en-US" dirty="0"/>
              <a:t>Soil science vocabularies at RVA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E3B846-B6DE-412C-852D-FED3D5CA5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47A9C4-0C57-469D-BF98-257A8B72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03" y="0"/>
            <a:ext cx="4014055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405792-04F9-4FF3-819E-E115F8E0C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867" y="0"/>
            <a:ext cx="3957133" cy="51435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BFFF9-BA23-4CE1-9EEF-3B834CAE2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377238"/>
            <a:ext cx="6504736" cy="355216"/>
          </a:xfrm>
          <a:solidFill>
            <a:schemeClr val="bg1"/>
          </a:solidFill>
        </p:spPr>
        <p:txBody>
          <a:bodyPr/>
          <a:lstStyle/>
          <a:p>
            <a:pPr marL="139700" indent="0">
              <a:buNone/>
            </a:pPr>
            <a:r>
              <a:rPr lang="en-AU" dirty="0">
                <a:hlinkClick r:id="rId4"/>
              </a:rPr>
              <a:t>https://vocabs.ardc.edu.au/search/#!/?v_subject_labels=SOIL%20SCIENCES</a:t>
            </a:r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50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40D9-2E32-4716-B2C9-481D5B92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9E35D-DF6B-4D8B-A44D-AD67ABBCF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CDA86-7909-4802-AC6A-37E9CA6C5C9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83DCC-C944-4024-B26E-CEB56BA39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41F94-78CB-4775-AA7D-90EA4475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42" y="0"/>
            <a:ext cx="4574386" cy="51435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7246A11-37FD-4338-BF23-341312ECDD6A}"/>
              </a:ext>
            </a:extLst>
          </p:cNvPr>
          <p:cNvSpPr/>
          <p:nvPr/>
        </p:nvSpPr>
        <p:spPr>
          <a:xfrm>
            <a:off x="1162228" y="0"/>
            <a:ext cx="1102408" cy="222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237C7-7BC6-43F9-A627-0446701A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077" y="0"/>
            <a:ext cx="4844993" cy="51435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60AE750-9124-4998-8537-D9FAFC4E21E4}"/>
              </a:ext>
            </a:extLst>
          </p:cNvPr>
          <p:cNvSpPr/>
          <p:nvPr/>
        </p:nvSpPr>
        <p:spPr>
          <a:xfrm>
            <a:off x="3469592" y="-13550"/>
            <a:ext cx="1102408" cy="222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AB977B-286F-40F1-AF82-2D57FAA90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2212" y="339775"/>
            <a:ext cx="4806671" cy="422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EFA7E6-B2BC-451C-84B5-E2D648397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600" y="721808"/>
            <a:ext cx="4806671" cy="419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F40D9-2E32-4716-B2C9-481D5B92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 @ RVA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CDA86-7909-4802-AC6A-37E9CA6C5C9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B83DCC-C944-4024-B26E-CEB56BA393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C237C7-7BC6-43F9-A627-0446701A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077" y="0"/>
            <a:ext cx="4844993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9948D7-F61E-4CDC-A4BE-64AF3797F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600" y="721808"/>
            <a:ext cx="4806671" cy="41930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38E105-1D24-4AFC-AE0E-8023D75D5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974" y="-27743"/>
            <a:ext cx="3365026" cy="51435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BC61531-CE15-4DC8-8534-1F0EFF096B5E}"/>
              </a:ext>
            </a:extLst>
          </p:cNvPr>
          <p:cNvSpPr/>
          <p:nvPr/>
        </p:nvSpPr>
        <p:spPr>
          <a:xfrm>
            <a:off x="6516073" y="393641"/>
            <a:ext cx="1288653" cy="2221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63D28A-C1BC-4390-9C1D-B2AC2BCD98DD}"/>
              </a:ext>
            </a:extLst>
          </p:cNvPr>
          <p:cNvSpPr txBox="1"/>
          <p:nvPr/>
        </p:nvSpPr>
        <p:spPr>
          <a:xfrm>
            <a:off x="7185891" y="1060857"/>
            <a:ext cx="1932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 This URI </a:t>
            </a:r>
            <a:r>
              <a:rPr lang="en-US" sz="1200" i="1" dirty="0"/>
              <a:t>permanently</a:t>
            </a:r>
            <a:r>
              <a:rPr lang="en-US" sz="1200" dirty="0"/>
              <a:t> denotes the concept </a:t>
            </a:r>
          </a:p>
          <a:p>
            <a:r>
              <a:rPr lang="en-US" sz="1200" dirty="0"/>
              <a:t>- Complete enumeration of sub-orders</a:t>
            </a:r>
          </a:p>
          <a:p>
            <a:r>
              <a:rPr lang="en-US" sz="1200" dirty="0"/>
              <a:t>- Description enumerates the valid great-groups, sub-groups, families for the sub-order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F412DB8-6E2F-4271-9481-7CCF71ED624C}"/>
              </a:ext>
            </a:extLst>
          </p:cNvPr>
          <p:cNvCxnSpPr>
            <a:cxnSpLocks/>
          </p:cNvCxnSpPr>
          <p:nvPr/>
        </p:nvCxnSpPr>
        <p:spPr>
          <a:xfrm flipH="1" flipV="1">
            <a:off x="7390464" y="615832"/>
            <a:ext cx="270606" cy="45327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D179424-BE5E-455C-AD56-E70101A69B6D}"/>
              </a:ext>
            </a:extLst>
          </p:cNvPr>
          <p:cNvSpPr txBox="1"/>
          <p:nvPr/>
        </p:nvSpPr>
        <p:spPr>
          <a:xfrm>
            <a:off x="87476" y="3275564"/>
            <a:ext cx="305768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dirty="0"/>
              <a:t>Use this URI for the ‘browse’ view</a:t>
            </a:r>
            <a:endParaRPr lang="en-AU" dirty="0">
              <a:hlinkClick r:id="rId5"/>
            </a:endParaRPr>
          </a:p>
          <a:p>
            <a:r>
              <a:rPr lang="en-AU" dirty="0">
                <a:hlinkClick r:id="rId5"/>
              </a:rPr>
              <a:t>http://anzsoil.org/def/au/asc-browse</a:t>
            </a:r>
            <a:r>
              <a:rPr lang="en-AU" dirty="0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21D2E4-E08E-4F2C-8B42-0C507E486DFD}"/>
              </a:ext>
            </a:extLst>
          </p:cNvPr>
          <p:cNvCxnSpPr>
            <a:cxnSpLocks/>
          </p:cNvCxnSpPr>
          <p:nvPr/>
        </p:nvCxnSpPr>
        <p:spPr>
          <a:xfrm flipH="1" flipV="1">
            <a:off x="6987548" y="1606196"/>
            <a:ext cx="186706" cy="34174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57BA0C7-70DD-4393-BAD0-984EC76629A1}"/>
              </a:ext>
            </a:extLst>
          </p:cNvPr>
          <p:cNvCxnSpPr>
            <a:cxnSpLocks/>
          </p:cNvCxnSpPr>
          <p:nvPr/>
        </p:nvCxnSpPr>
        <p:spPr>
          <a:xfrm flipH="1">
            <a:off x="6987548" y="2427523"/>
            <a:ext cx="212437" cy="34174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2CFB-0F27-4B09-9C67-06F124FD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readable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EFDBD-98E3-48E4-A67D-8234743E7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each separate concept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the vocabulary as-a-whole</a:t>
            </a:r>
          </a:p>
          <a:p>
            <a:endParaRPr lang="en-US" dirty="0"/>
          </a:p>
          <a:p>
            <a:r>
              <a:rPr lang="en-US" dirty="0"/>
              <a:t>Or access the SPARQL Endpoint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27368-D1CB-4462-B5F7-DAF48E2DB2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FAB72-BA13-4F63-9D98-ECB3EB597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5" y="1689927"/>
            <a:ext cx="2972215" cy="362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520E66-AAFA-430C-BF8D-431E59AD9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132" y="0"/>
            <a:ext cx="48449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CC83-24A5-4653-BEE1-179B1868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ASLS – third edition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CFDF1-2C8E-47A3-82E3-B0E559871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chapter is (currently) a separate vocabulary: </a:t>
            </a:r>
          </a:p>
          <a:p>
            <a:pPr marL="139700" indent="0">
              <a:buNone/>
            </a:pPr>
            <a:r>
              <a:rPr lang="en-US" dirty="0"/>
              <a:t>      different authors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dirty="0">
                <a:sym typeface="Wingdings" panose="05000000000000000000" pitchFamily="2" charset="2"/>
              </a:rPr>
              <a:t> different attribution and governance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139700" indent="0">
              <a:buNone/>
            </a:pPr>
            <a:r>
              <a:rPr lang="en-AU" sz="1200" dirty="0">
                <a:hlinkClick r:id="rId2"/>
              </a:rPr>
              <a:t>https://vocabs.ardc.edu.au/search/#!/?q=“ASLS</a:t>
            </a:r>
            <a:r>
              <a:rPr lang="en-AU" sz="1200" dirty="0"/>
              <a:t>” 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EBD09-B43A-4444-9505-04CA0CDA59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643D6-109B-4374-B9D8-5E6F0550D0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7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89A7D-D6EB-4D15-BA05-CB812E5B3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871" y="-8"/>
            <a:ext cx="39913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93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ABFFF-BA5F-4438-9868-2A1C15B52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ASLS Soil Profile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DC58A-0C39-47A7-9AD7-8A55A5887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Hierarchical arrangement reflects ordering within the chapter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8E308-DD9C-4713-9A0B-8EEE0FCC37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4CB70-2A38-41A7-B891-0CD1CA258C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9B5ED-C2F7-4961-BDC3-2D2514E4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00" y="0"/>
            <a:ext cx="3001063" cy="5143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415F71-6A19-4BA8-890F-C9B2DF9FE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01" y="672340"/>
            <a:ext cx="4319298" cy="39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F070-BECD-4FFD-8728-97C148F70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ASLS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16B35-642E-420C-8642-9E3335B68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041100" cy="3416400"/>
          </a:xfrm>
        </p:spPr>
        <p:txBody>
          <a:bodyPr/>
          <a:lstStyle/>
          <a:p>
            <a:r>
              <a:rPr lang="en-US" dirty="0"/>
              <a:t>Cross-reference between chapters where necessary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B21B2-7275-4C73-B242-DE07637B41A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7D7056-0D66-4BD6-95EB-EF83AF2A6D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836E05-7AD5-4394-9E77-7BD5811F5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798" y="445025"/>
            <a:ext cx="4691678" cy="4349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944E3A-E905-4F80-BC7E-BDFE6D3E7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984" y="-8"/>
            <a:ext cx="3900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EBE00B0AB34419441CE7D89521975" ma:contentTypeVersion="14" ma:contentTypeDescription="Create a new document." ma:contentTypeScope="" ma:versionID="61bb5184a250989403981caea93621f5">
  <xsd:schema xmlns:xsd="http://www.w3.org/2001/XMLSchema" xmlns:xs="http://www.w3.org/2001/XMLSchema" xmlns:p="http://schemas.microsoft.com/office/2006/metadata/properties" xmlns:ns2="fe7e52a9-06d7-4026-824d-e6bebc46e20b" xmlns:ns3="e7733a58-3542-4c8f-ae9f-e59dadf62418" targetNamespace="http://schemas.microsoft.com/office/2006/metadata/properties" ma:root="true" ma:fieldsID="861fde570db5105172df540a76c2f0a6" ns2:_="" ns3:_="">
    <xsd:import namespace="fe7e52a9-06d7-4026-824d-e6bebc46e20b"/>
    <xsd:import namespace="e7733a58-3542-4c8f-ae9f-e59dadf624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e52a9-06d7-4026-824d-e6bebc46e20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33a58-3542-4c8f-ae9f-e59dadf62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7e52a9-06d7-4026-824d-e6bebc46e20b">JTADUUV3XNTA-1554213042-608</_dlc_DocId>
    <_dlc_DocIdUrl xmlns="fe7e52a9-06d7-4026-824d-e6bebc46e20b">
      <Url>https://csiroau.sharepoint.com/sites/OD-225082ANSISProjectTeam/_layouts/15/DocIdRedir.aspx?ID=JTADUUV3XNTA-1554213042-608</Url>
      <Description>JTADUUV3XNTA-1554213042-608</Description>
    </_dlc_DocIdUrl>
  </documentManagement>
</p:properties>
</file>

<file path=customXml/itemProps1.xml><?xml version="1.0" encoding="utf-8"?>
<ds:datastoreItem xmlns:ds="http://schemas.openxmlformats.org/officeDocument/2006/customXml" ds:itemID="{66C44383-559C-44A0-8193-B70622A33C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EFA62C-4D7C-4CCE-9482-4BBCDE3F24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A976A7-48AD-4546-93E6-78DFC859B5D4}">
  <ds:schemaRefs>
    <ds:schemaRef ds:uri="e7733a58-3542-4c8f-ae9f-e59dadf62418"/>
    <ds:schemaRef ds:uri="fe7e52a9-06d7-4026-824d-e6bebc46e20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4F907A10-AF1A-4153-A798-565C14339858}">
  <ds:schemaRefs>
    <ds:schemaRef ds:uri="fe7e52a9-06d7-4026-824d-e6bebc46e20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5669</TotalTime>
  <Words>689</Words>
  <Application>Microsoft Office PowerPoint</Application>
  <PresentationFormat>On-screen Show (16:9)</PresentationFormat>
  <Paragraphs>151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Calibri</vt:lpstr>
      <vt:lpstr>Arial</vt:lpstr>
      <vt:lpstr>Simple Light</vt:lpstr>
      <vt:lpstr>ANSIS Vocabularies</vt:lpstr>
      <vt:lpstr> </vt:lpstr>
      <vt:lpstr>Soil science vocabularies at RVA</vt:lpstr>
      <vt:lpstr>PowerPoint Presentation</vt:lpstr>
      <vt:lpstr>ASC @ RVA</vt:lpstr>
      <vt:lpstr>Machine readable</vt:lpstr>
      <vt:lpstr>ASLS – third edition</vt:lpstr>
      <vt:lpstr>ASLS Soil Profile</vt:lpstr>
      <vt:lpstr>ASLS</vt:lpstr>
      <vt:lpstr>‘Observable properties’</vt:lpstr>
      <vt:lpstr>Soil Chemical Methods</vt:lpstr>
      <vt:lpstr>Maintaining the soil vocabularies</vt:lpstr>
      <vt:lpstr>How does the revision process work?</vt:lpstr>
      <vt:lpstr>General patterns in maintaining a FAIR vocabulary</vt:lpstr>
      <vt:lpstr>Maintaining the soil vocabularies</vt:lpstr>
      <vt:lpstr>Soil Chemical Methods</vt:lpstr>
      <vt:lpstr>Vocabulary dependencies</vt:lpstr>
      <vt:lpstr>Example of community governance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Domain-independent models for encoding observation data - SOSA, SSN-ext, TERN Ontology</dc:title>
  <dc:creator>Cox, Simon (L&amp;W, Clayton)</dc:creator>
  <cp:lastModifiedBy>Cox, Simon (L&amp;W, Clayton)</cp:lastModifiedBy>
  <cp:revision>7</cp:revision>
  <dcterms:modified xsi:type="dcterms:W3CDTF">2022-06-02T05:59:33Z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0x0101000DEEBE00B0AB34419441CE7D89521975</vt:lpwstr>
  </property>
  <property fmtid="{D5CDD505-2E9C-101B-9397-08002B2CF9AE}" pid="3" name="_dlc_DocIdItemGuid">
    <vt:lpwstr>b058fe4d-9b1d-4572-bf6c-93b101d7e851</vt:lpwstr>
  </property>
</Properties>
</file>